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sldIdLst>
    <p:sldId id="258" r:id="rId4"/>
    <p:sldId id="259" r:id="rId5"/>
    <p:sldId id="275" r:id="rId6"/>
    <p:sldId id="277" r:id="rId7"/>
    <p:sldId id="269" r:id="rId8"/>
    <p:sldId id="270" r:id="rId9"/>
    <p:sldId id="272" r:id="rId10"/>
    <p:sldId id="264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CC00FF"/>
    <a:srgbClr val="FFFF99"/>
    <a:srgbClr val="FFFF66"/>
    <a:srgbClr val="FF6600"/>
    <a:srgbClr val="CC3300"/>
    <a:srgbClr val="00CCFF"/>
    <a:srgbClr val="009900"/>
    <a:srgbClr val="D08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348127600554798E-3"/>
          <c:y val="0.11519607843137271"/>
          <c:w val="0.75866851595006934"/>
          <c:h val="0.8382352941176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1-F911-4A58-8DD7-0E3A9FB7162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3-F911-4A58-8DD7-0E3A9FB7162D}"/>
              </c:ext>
            </c:extLst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5-F911-4A58-8DD7-0E3A9FB7162D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F911-4A58-8DD7-0E3A9FB7162D}"/>
              </c:ext>
            </c:extLst>
          </c:dPt>
          <c:dLbls>
            <c:dLbl>
              <c:idx val="0"/>
              <c:layout>
                <c:manualLayout>
                  <c:x val="-0.12791024244499083"/>
                  <c:y val="-0.3900829353630225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70,4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11-4A58-8DD7-0E3A9FB7162D}"/>
                </c:ext>
              </c:extLst>
            </c:dLbl>
            <c:dLbl>
              <c:idx val="1"/>
              <c:layout>
                <c:manualLayout>
                  <c:x val="4.4268774703557313E-2"/>
                  <c:y val="3.85262678993696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11-4A58-8DD7-0E3A9FB7162D}"/>
                </c:ext>
              </c:extLst>
            </c:dLbl>
            <c:dLbl>
              <c:idx val="2"/>
              <c:layout>
                <c:manualLayout>
                  <c:x val="7.3571068438579565E-2"/>
                  <c:y val="8.30145969306038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10,1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11-4A58-8DD7-0E3A9FB7162D}"/>
                </c:ext>
              </c:extLst>
            </c:dLbl>
            <c:dLbl>
              <c:idx val="3"/>
              <c:layout>
                <c:manualLayout>
                  <c:x val="4.5849677881173945E-2"/>
                  <c:y val="0.1055456067818648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16,9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11-4A58-8DD7-0E3A9FB716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6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Районный бюджет</c:v>
                </c:pt>
                <c:pt idx="1">
                  <c:v>Бюджет сельских Советов</c:v>
                </c:pt>
                <c:pt idx="2">
                  <c:v>Областной бюджет</c:v>
                </c:pt>
                <c:pt idx="3">
                  <c:v>Республиканский бюджет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70.400000000000006</c:v>
                </c:pt>
                <c:pt idx="1">
                  <c:v>2.6</c:v>
                </c:pt>
                <c:pt idx="2">
                  <c:v>10.1</c:v>
                </c:pt>
                <c:pt idx="3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11-4A58-8DD7-0E3A9FB716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F911-4A58-8DD7-0E3A9FB7162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A-F911-4A58-8DD7-0E3A9FB7162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B-F911-4A58-8DD7-0E3A9FB7162D}"/>
              </c:ext>
            </c:extLst>
          </c:dPt>
          <c:cat>
            <c:strRef>
              <c:f>Лист1!$A$2:$A$5</c:f>
              <c:strCache>
                <c:ptCount val="4"/>
                <c:pt idx="0">
                  <c:v>Районный бюджет</c:v>
                </c:pt>
                <c:pt idx="1">
                  <c:v>Бюджет сельских Советов</c:v>
                </c:pt>
                <c:pt idx="2">
                  <c:v>Областной бюджет</c:v>
                </c:pt>
                <c:pt idx="3">
                  <c:v>Республиканский бюджет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C-F911-4A58-8DD7-0E3A9FB716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F911-4A58-8DD7-0E3A9FB7162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F911-4A58-8DD7-0E3A9FB7162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F911-4A58-8DD7-0E3A9FB7162D}"/>
              </c:ext>
            </c:extLst>
          </c:dPt>
          <c:cat>
            <c:strRef>
              <c:f>Лист1!$A$2:$A$5</c:f>
              <c:strCache>
                <c:ptCount val="4"/>
                <c:pt idx="0">
                  <c:v>Районный бюджет</c:v>
                </c:pt>
                <c:pt idx="1">
                  <c:v>Бюджет сельских Советов</c:v>
                </c:pt>
                <c:pt idx="2">
                  <c:v>Областной бюджет</c:v>
                </c:pt>
                <c:pt idx="3">
                  <c:v>Республиканский бюджет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F911-4A58-8DD7-0E3A9FB71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7635670659650956"/>
          <c:y val="0.12379551893761624"/>
          <c:w val="0.22802813747807593"/>
          <c:h val="0.7437984159264861"/>
        </c:manualLayout>
      </c:layout>
      <c:overlay val="0"/>
      <c:spPr>
        <a:solidFill>
          <a:schemeClr val="bg1">
            <a:lumMod val="75000"/>
          </a:schemeClr>
        </a:solidFill>
      </c:spPr>
      <c:txPr>
        <a:bodyPr/>
        <a:lstStyle/>
        <a:p>
          <a:pPr>
            <a:defRPr sz="1605" b="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13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9D95-4E7C-8D04-8150A99E7A2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9D95-4E7C-8D04-8150A99E7A27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9D95-4E7C-8D04-8150A99E7A27}"/>
              </c:ext>
            </c:extLst>
          </c:dPt>
          <c:dLbls>
            <c:dLbl>
              <c:idx val="0"/>
              <c:layout>
                <c:manualLayout>
                  <c:x val="7.1459066723403653E-3"/>
                  <c:y val="-0.265920223932820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4 378,9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5-4E7C-8D04-8150A99E7A27}"/>
                </c:ext>
              </c:extLst>
            </c:dLbl>
            <c:dLbl>
              <c:idx val="1"/>
              <c:layout>
                <c:manualLayout>
                  <c:x val="3.0370560535672209E-2"/>
                  <c:y val="-9.51714485654303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740,7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5-4E7C-8D04-8150A99E7A27}"/>
                </c:ext>
              </c:extLst>
            </c:dLbl>
            <c:dLbl>
              <c:idx val="2"/>
              <c:layout>
                <c:manualLayout>
                  <c:x val="8.9325591782045549E-3"/>
                  <c:y val="-0.3890837158301328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7 652,6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95-4E7C-8D04-8150A99E7A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4378.8999999999996</c:v>
                </c:pt>
                <c:pt idx="1">
                  <c:v>740.7</c:v>
                </c:pt>
                <c:pt idx="2" formatCode="#,##0.00">
                  <c:v>7652.6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95-4E7C-8D04-8150A99E7A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7-9D95-4E7C-8D04-8150A99E7A2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8-9D95-4E7C-8D04-8150A99E7A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42434304"/>
        <c:axId val="142435840"/>
        <c:axId val="0"/>
      </c:bar3DChart>
      <c:catAx>
        <c:axId val="14243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42435840"/>
        <c:crosses val="autoZero"/>
        <c:auto val="1"/>
        <c:lblAlgn val="ctr"/>
        <c:lblOffset val="100"/>
        <c:noMultiLvlLbl val="0"/>
      </c:catAx>
      <c:valAx>
        <c:axId val="14243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42434304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0-4CEC-973C-B304FC1E76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0-4CEC-973C-B304FC1E76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0.0%</c:formatCode>
                <c:ptCount val="2"/>
                <c:pt idx="0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10-4CEC-973C-B304FC1E76F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средства массовой информации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0.0%</c:formatCode>
                <c:ptCount val="2"/>
                <c:pt idx="0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10-4CEC-973C-B304FC1E76F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Лист1!$F$2:$F$3</c:f>
              <c:numCache>
                <c:formatCode>0.0%</c:formatCode>
                <c:ptCount val="2"/>
                <c:pt idx="0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10-4CEC-973C-B304FC1E76F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Лист1!$G$2:$G$3</c:f>
              <c:numCache>
                <c:formatCode>0.0%</c:formatCode>
                <c:ptCount val="2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10-4CEC-973C-B304FC1E76F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Лист1!$H$2:$H$3</c:f>
              <c:numCache>
                <c:formatCode>0.0%</c:formatCode>
                <c:ptCount val="2"/>
                <c:pt idx="0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10-4CEC-973C-B304FC1E76FA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Лист1!$I$2:$I$3</c:f>
              <c:numCache>
                <c:formatCode>0.00%</c:formatCode>
                <c:ptCount val="2"/>
                <c:pt idx="0">
                  <c:v>5.0000000000000001E-4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10-4CEC-973C-B304FC1E7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241472"/>
        <c:axId val="156304128"/>
      </c:barChart>
      <c:catAx>
        <c:axId val="15524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304128"/>
        <c:crosses val="autoZero"/>
        <c:auto val="1"/>
        <c:lblAlgn val="ctr"/>
        <c:lblOffset val="100"/>
        <c:noMultiLvlLbl val="0"/>
      </c:catAx>
      <c:valAx>
        <c:axId val="1563041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55241472"/>
        <c:crosses val="autoZero"/>
        <c:crossBetween val="between"/>
        <c:majorUnit val="0.2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3587202832842205"/>
          <c:y val="1.4845559675800167E-2"/>
          <c:w val="0.33240374421674429"/>
          <c:h val="0.90640246203077457"/>
        </c:manualLayout>
      </c:layout>
      <c:overlay val="0"/>
      <c:txPr>
        <a:bodyPr anchor="t"/>
        <a:lstStyle/>
        <a:p>
          <a:pPr>
            <a:defRPr sz="1000" kern="0" baseline="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0.0%</c:formatCode>
                <c:ptCount val="1"/>
                <c:pt idx="0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2-4D50-A3CD-ECFA6107223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Медикаменты, продукты питания, коммунальные услуги, трансферты населению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0.0%</c:formatCode>
                <c:ptCount val="1"/>
                <c:pt idx="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A2-4D50-A3CD-ECFA6107223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0.0%</c:formatCode>
                <c:ptCount val="1"/>
                <c:pt idx="0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A2-4D50-A3CD-ECFA6107223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0.0%</c:formatCode>
                <c:ptCount val="1"/>
                <c:pt idx="0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A2-4D50-A3CD-ECFA6107223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Оплата текущего содержания сооружений благоустройства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0.0%</c:formatCode>
                <c:ptCount val="1"/>
                <c:pt idx="0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A2-4D50-A3CD-ECFA6107223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Обслуживание долга органов местного управления и самоуправления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A2-4D50-A3CD-ECFA6107223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0.0%</c:formatCode>
                <c:ptCount val="1"/>
                <c:pt idx="0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A2-4D50-A3CD-ECFA61072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03328"/>
        <c:axId val="18405632"/>
      </c:barChart>
      <c:catAx>
        <c:axId val="1840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05632"/>
        <c:crosses val="autoZero"/>
        <c:auto val="1"/>
        <c:lblAlgn val="ctr"/>
        <c:lblOffset val="100"/>
        <c:noMultiLvlLbl val="0"/>
      </c:catAx>
      <c:valAx>
        <c:axId val="1840563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840332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3587214414970838"/>
          <c:y val="2.7831385493544206E-2"/>
          <c:w val="0.34173187106194552"/>
          <c:h val="0.96669800306629095"/>
        </c:manualLayout>
      </c:layout>
      <c:overlay val="0"/>
      <c:txPr>
        <a:bodyPr anchor="t" anchorCtr="0"/>
        <a:lstStyle/>
        <a:p>
          <a:pPr>
            <a:defRPr sz="1000" kern="0" baseline="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63441673737618"/>
          <c:y val="2.7963665342712288E-2"/>
          <c:w val="0.80884868011298416"/>
          <c:h val="0.768861846451940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 </c:v>
                </c:pt>
              </c:strCache>
            </c:strRef>
          </c:tx>
          <c:spPr>
            <a:solidFill>
              <a:srgbClr val="7030A0">
                <a:alpha val="70000"/>
              </a:srgb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Хвастовичский</c:v>
                </c:pt>
                <c:pt idx="1">
                  <c:v>Славковичский</c:v>
                </c:pt>
                <c:pt idx="2">
                  <c:v>Козловичский</c:v>
                </c:pt>
                <c:pt idx="3">
                  <c:v>Катковский</c:v>
                </c:pt>
                <c:pt idx="4">
                  <c:v>Калатичский</c:v>
                </c:pt>
                <c:pt idx="5">
                  <c:v>Заволочицкий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77.3</c:v>
                </c:pt>
                <c:pt idx="1">
                  <c:v>61.5</c:v>
                </c:pt>
                <c:pt idx="2">
                  <c:v>37.9</c:v>
                </c:pt>
                <c:pt idx="3">
                  <c:v>74.099999999999994</c:v>
                </c:pt>
                <c:pt idx="4">
                  <c:v>68.099999999999994</c:v>
                </c:pt>
                <c:pt idx="5">
                  <c:v>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8-43B2-A22A-E9BA879A2E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8-43B2-A22A-E9BA879A2E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6"/>
                <c:pt idx="0">
                  <c:v>Хвастовичский</c:v>
                </c:pt>
                <c:pt idx="1">
                  <c:v>Славковичский</c:v>
                </c:pt>
                <c:pt idx="2">
                  <c:v>Козловичский</c:v>
                </c:pt>
                <c:pt idx="3">
                  <c:v>Катковский</c:v>
                </c:pt>
                <c:pt idx="4">
                  <c:v>Калатичский</c:v>
                </c:pt>
                <c:pt idx="5">
                  <c:v>Заволочицкий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2</c:v>
                </c:pt>
                <c:pt idx="1">
                  <c:v>18.399999999999999</c:v>
                </c:pt>
                <c:pt idx="2">
                  <c:v>3.6</c:v>
                </c:pt>
                <c:pt idx="3">
                  <c:v>4.3</c:v>
                </c:pt>
                <c:pt idx="4">
                  <c:v>0.01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08-43B2-A22A-E9BA879A2E1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Текущее содержание сооружений благоустройства</c:v>
                </c:pt>
              </c:strCache>
            </c:strRef>
          </c:tx>
          <c:spPr>
            <a:solidFill>
              <a:schemeClr val="accent2">
                <a:lumMod val="75000"/>
                <a:alpha val="7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6"/>
                <c:pt idx="0">
                  <c:v>Хвастовичский</c:v>
                </c:pt>
                <c:pt idx="1">
                  <c:v>Славковичский</c:v>
                </c:pt>
                <c:pt idx="2">
                  <c:v>Козловичский</c:v>
                </c:pt>
                <c:pt idx="3">
                  <c:v>Катковский</c:v>
                </c:pt>
                <c:pt idx="4">
                  <c:v>Калатичский</c:v>
                </c:pt>
                <c:pt idx="5">
                  <c:v>Заволочицкий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14.8</c:v>
                </c:pt>
                <c:pt idx="1">
                  <c:v>13.3</c:v>
                </c:pt>
                <c:pt idx="2">
                  <c:v>8</c:v>
                </c:pt>
                <c:pt idx="3">
                  <c:v>12.6</c:v>
                </c:pt>
                <c:pt idx="4">
                  <c:v>17.100000000000001</c:v>
                </c:pt>
                <c:pt idx="5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508-43B2-A22A-E9BA879A2E1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spPr>
            <a:solidFill>
              <a:schemeClr val="accent3">
                <a:lumMod val="75000"/>
                <a:alpha val="7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Хвастовичский</c:v>
                </c:pt>
                <c:pt idx="1">
                  <c:v>Славковичский</c:v>
                </c:pt>
                <c:pt idx="2">
                  <c:v>Козловичский</c:v>
                </c:pt>
                <c:pt idx="3">
                  <c:v>Катковский</c:v>
                </c:pt>
                <c:pt idx="4">
                  <c:v>Калатичский</c:v>
                </c:pt>
                <c:pt idx="5">
                  <c:v>Заволочицкий</c:v>
                </c:pt>
              </c:strCache>
            </c:strRef>
          </c:cat>
          <c:val>
            <c:numRef>
              <c:f>Лист1!$E$2:$E$8</c:f>
              <c:numCache>
                <c:formatCode>#,##0.0</c:formatCode>
                <c:ptCount val="7"/>
                <c:pt idx="0">
                  <c:v>5.9</c:v>
                </c:pt>
                <c:pt idx="1">
                  <c:v>6.8</c:v>
                </c:pt>
                <c:pt idx="2">
                  <c:v>50.5</c:v>
                </c:pt>
                <c:pt idx="3">
                  <c:v>9</c:v>
                </c:pt>
                <c:pt idx="4">
                  <c:v>14.8</c:v>
                </c:pt>
                <c:pt idx="5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08-43B2-A22A-E9BA879A2E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980672"/>
        <c:axId val="45994752"/>
      </c:barChart>
      <c:catAx>
        <c:axId val="45980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45994752"/>
        <c:crosses val="autoZero"/>
        <c:auto val="1"/>
        <c:lblAlgn val="ctr"/>
        <c:lblOffset val="100"/>
        <c:noMultiLvlLbl val="0"/>
      </c:catAx>
      <c:valAx>
        <c:axId val="45994752"/>
        <c:scaling>
          <c:orientation val="minMax"/>
          <c:max val="100"/>
        </c:scaling>
        <c:delete val="0"/>
        <c:axPos val="b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100" b="0" dirty="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5546540874837738"/>
              <c:y val="0.849169402674341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45980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9560759515209E-2"/>
          <c:y val="0.85050486589356034"/>
          <c:w val="0.86424456341687772"/>
          <c:h val="0.14949513410643964"/>
        </c:manualLayout>
      </c:layout>
      <c:overlay val="0"/>
      <c:txPr>
        <a:bodyPr/>
        <a:lstStyle/>
        <a:p>
          <a:pPr algn="l">
            <a:lnSpc>
              <a:spcPts val="800"/>
            </a:lnSpc>
            <a:defRPr sz="1200" kern="0" baseline="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02727142378292"/>
          <c:y val="0.10360544734795549"/>
          <c:w val="0.68964286494283167"/>
          <c:h val="0.743503645793742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1-ое полугодие 2020 года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1">
                  <c:v>Хвастовичский</c:v>
                </c:pt>
                <c:pt idx="2">
                  <c:v>Славковичский</c:v>
                </c:pt>
                <c:pt idx="3">
                  <c:v>Козловичский</c:v>
                </c:pt>
                <c:pt idx="4">
                  <c:v>Катковский</c:v>
                </c:pt>
                <c:pt idx="5">
                  <c:v>Калатичский</c:v>
                </c:pt>
                <c:pt idx="6">
                  <c:v>Заволочицкий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1">
                  <c:v>49.8</c:v>
                </c:pt>
                <c:pt idx="2">
                  <c:v>47.3</c:v>
                </c:pt>
                <c:pt idx="3">
                  <c:v>42.3</c:v>
                </c:pt>
                <c:pt idx="4">
                  <c:v>48</c:v>
                </c:pt>
                <c:pt idx="5">
                  <c:v>45.1</c:v>
                </c:pt>
                <c:pt idx="6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B-4A75-8FDD-5BC63351FD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1-ое полугодие 2021 года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1">
                  <c:v>Хвастовичский</c:v>
                </c:pt>
                <c:pt idx="2">
                  <c:v>Славковичский</c:v>
                </c:pt>
                <c:pt idx="3">
                  <c:v>Козловичский</c:v>
                </c:pt>
                <c:pt idx="4">
                  <c:v>Катковский</c:v>
                </c:pt>
                <c:pt idx="5">
                  <c:v>Калатичский</c:v>
                </c:pt>
                <c:pt idx="6">
                  <c:v>Заволочицкий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1">
                  <c:v>54.3</c:v>
                </c:pt>
                <c:pt idx="2">
                  <c:v>53.2</c:v>
                </c:pt>
                <c:pt idx="3">
                  <c:v>82.7</c:v>
                </c:pt>
                <c:pt idx="4">
                  <c:v>56.1</c:v>
                </c:pt>
                <c:pt idx="5">
                  <c:v>47.6</c:v>
                </c:pt>
                <c:pt idx="6">
                  <c:v>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B-4A75-8FDD-5BC63351F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79168"/>
        <c:axId val="46680704"/>
      </c:barChart>
      <c:catAx>
        <c:axId val="46679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46680704"/>
        <c:crosses val="autoZero"/>
        <c:auto val="1"/>
        <c:lblAlgn val="ctr"/>
        <c:lblOffset val="100"/>
        <c:noMultiLvlLbl val="0"/>
      </c:catAx>
      <c:valAx>
        <c:axId val="4668070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в тыс. рублей</a:t>
                </a:r>
              </a:p>
            </c:rich>
          </c:tx>
          <c:layout>
            <c:manualLayout>
              <c:xMode val="edge"/>
              <c:yMode val="edge"/>
              <c:x val="0.84481757487534614"/>
              <c:y val="2.5984137727387016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46679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860683095990296E-2"/>
          <c:y val="0.94416958057291878"/>
          <c:w val="0.63598572143456045"/>
          <c:h val="4.1906527929645242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0.71795</cdr:x>
      <cdr:y>0.93421</cdr:y>
    </cdr:from>
    <cdr:to>
      <cdr:x>0.93162</cdr:x>
      <cdr:y>0.98684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8672" y="5112568"/>
          <a:ext cx="1800156" cy="288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↑ 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темп роста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(↓ снижения)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0.12821</cdr:x>
      <cdr:y>0.25</cdr:y>
    </cdr:from>
    <cdr:to>
      <cdr:x>0.23674</cdr:x>
      <cdr:y>0.41709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80120" y="13681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0.83761</cdr:x>
      <cdr:y>0.65789</cdr:y>
    </cdr:from>
    <cdr:to>
      <cdr:x>0.93163</cdr:x>
      <cdr:y>0.71052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56784" y="3600400"/>
          <a:ext cx="792113" cy="288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↑ 109,0%</a:t>
          </a:r>
        </a:p>
      </cdr:txBody>
    </cdr:sp>
  </cdr:relSizeAnchor>
  <cdr:relSizeAnchor xmlns:cdr="http://schemas.openxmlformats.org/drawingml/2006/chartDrawing">
    <cdr:from>
      <cdr:x>0.53846</cdr:x>
      <cdr:y>0.76316</cdr:y>
    </cdr:from>
    <cdr:to>
      <cdr:x>0.61538</cdr:x>
      <cdr:y>0.81579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36504" y="4176464"/>
          <a:ext cx="648047" cy="288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0.79487</cdr:x>
      <cdr:y>0.30263</cdr:y>
    </cdr:from>
    <cdr:to>
      <cdr:x>0.99145</cdr:x>
      <cdr:y>0.42105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696728" y="1656184"/>
          <a:ext cx="16562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        ↑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116,9%</a:t>
          </a:r>
        </a:p>
      </cdr:txBody>
    </cdr:sp>
  </cdr:relSizeAnchor>
  <cdr:relSizeAnchor xmlns:cdr="http://schemas.openxmlformats.org/drawingml/2006/chartDrawing">
    <cdr:from>
      <cdr:x>0.82906</cdr:x>
      <cdr:y>0.13158</cdr:y>
    </cdr:from>
    <cdr:to>
      <cdr:x>0.93162</cdr:x>
      <cdr:y>0.19737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984776" y="720086"/>
          <a:ext cx="86409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  ↑ 188,8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0.82051</cdr:x>
      <cdr:y>0.23684</cdr:y>
    </cdr:from>
    <cdr:to>
      <cdr:x>0.90598</cdr:x>
      <cdr:y>0.26316</cdr:y>
    </cdr:to>
    <cdr:sp macro="" textlink="">
      <cdr:nvSpPr>
        <cdr:cNvPr id="8" name="TextBox 1"/>
        <cdr:cNvSpPr txBox="1"/>
      </cdr:nvSpPr>
      <cdr:spPr>
        <a:xfrm xmlns:a="http://schemas.openxmlformats.org/drawingml/2006/main" flipH="1">
          <a:off x="6912768" y="1296132"/>
          <a:ext cx="720080" cy="144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↑ 105,5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0.76923</cdr:x>
      <cdr:y>0.39474</cdr:y>
    </cdr:from>
    <cdr:to>
      <cdr:x>0.95726</cdr:x>
      <cdr:y>0.51316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480714" y="2160241"/>
          <a:ext cx="158418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              ↑ 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195,5%</a:t>
          </a:r>
        </a:p>
      </cdr:txBody>
    </cdr:sp>
  </cdr:relSizeAnchor>
  <cdr:relSizeAnchor xmlns:cdr="http://schemas.openxmlformats.org/drawingml/2006/chartDrawing">
    <cdr:from>
      <cdr:x>0.82906</cdr:x>
      <cdr:y>0.53947</cdr:y>
    </cdr:from>
    <cdr:to>
      <cdr:x>0.92308</cdr:x>
      <cdr:y>0.5921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984776" y="2952328"/>
          <a:ext cx="792112" cy="288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 ↑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112,5%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A90D7-64E2-413E-9D27-343C56ADEFC3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7A19D-15FC-4C6C-9C3D-D8A2BFCB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2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EBE639-2C99-4931-8D66-3AD9F04653D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41B8-F7B8-4439-8A0C-EAF5E9D0A9E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0602-D8A7-41D5-B3F8-0596FB7344A0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3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E8F3-B62B-4BA4-B346-8D0B3268284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DF88-19DB-4823-B6CA-998C7C543E9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29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9340-D08B-48C8-BDDF-A56FDAF8DA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7370-F2D3-4232-9C96-7645C7858CE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9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DB381-3D89-410C-A669-4EAA21D70842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3382-5980-4056-8D1E-1D0C001DA3B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71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4B68-6B82-4E46-8134-9EAA3437BC2B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3821-C197-49AC-AF02-337450639606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8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BD70-966C-4F43-A947-35E6D978DE3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C232-1117-4842-8AD1-6B271287B4B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5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31B1-5ED5-47A4-B563-31E64BF0124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E5AC-8DA4-4F4F-8F5F-B5256C1F983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7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0819-37CC-48C4-A3E3-6D0B9A7394C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36AD-1A26-45F8-809A-0D989726547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2FB8-FC8B-485B-ABAF-29AF08D1EE6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3983-F672-4348-A8E2-7CA7DFBE312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34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9447-AA6F-4D85-85FD-806D72D8148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97B1-36B0-4C7D-B947-744C687377F6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00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F8C0-F42A-45A3-9765-BEF9752B1857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1EAC-B638-4033-A36A-9914100D36B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481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41B8-F7B8-4439-8A0C-EAF5E9D0A9E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0602-D8A7-41D5-B3F8-0596FB7344A0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51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E8F3-B62B-4BA4-B346-8D0B3268284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DF88-19DB-4823-B6CA-998C7C543E9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12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9340-D08B-48C8-BDDF-A56FDAF8DA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7370-F2D3-4232-9C96-7645C7858CE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27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DB381-3D89-410C-A669-4EAA21D70842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3382-5980-4056-8D1E-1D0C001DA3B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55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4B68-6B82-4E46-8134-9EAA3437BC2B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3821-C197-49AC-AF02-337450639606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7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BD70-966C-4F43-A947-35E6D978DE3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C232-1117-4842-8AD1-6B271287B4B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46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31B1-5ED5-47A4-B563-31E64BF0124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E5AC-8DA4-4F4F-8F5F-B5256C1F983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5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0819-37CC-48C4-A3E3-6D0B9A7394C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36AD-1A26-45F8-809A-0D989726547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802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2FB8-FC8B-485B-ABAF-29AF08D1EE6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3983-F672-4348-A8E2-7CA7DFBE312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223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9447-AA6F-4D85-85FD-806D72D8148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97B1-36B0-4C7D-B947-744C687377F6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78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F8C0-F42A-45A3-9765-BEF9752B1857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1EAC-B638-4033-A36A-9914100D36B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6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5C8149-4915-4B41-BA99-5CCEE73C19AD}" type="datetimeFigureOut">
              <a:rPr lang="ru-RU">
                <a:solidFill>
                  <a:prstClr val="black">
                    <a:shade val="50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shade val="50000"/>
                </a:prstClr>
              </a:solidFill>
              <a:latin typeface="Arial" pitchFamily="34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FD0DE-2C32-4F69-B18B-842727E9D2FE}" type="slidenum">
              <a:rPr lang="ru-RU">
                <a:solidFill>
                  <a:prstClr val="black">
                    <a:shade val="50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5C8149-4915-4B41-BA99-5CCEE73C19AD}" type="datetimeFigureOut">
              <a:rPr lang="ru-RU">
                <a:solidFill>
                  <a:prstClr val="black">
                    <a:shade val="50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20.07.2021</a:t>
            </a:fld>
            <a:endParaRPr lang="ru-RU">
              <a:solidFill>
                <a:prstClr val="black">
                  <a:shade val="50000"/>
                </a:prstClr>
              </a:solidFill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shade val="50000"/>
                </a:prstClr>
              </a:solidFill>
              <a:latin typeface="Arial" pitchFamily="34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FD0DE-2C32-4F69-B18B-842727E9D2FE}" type="slidenum">
              <a:rPr lang="ru-RU">
                <a:solidFill>
                  <a:prstClr val="black">
                    <a:shade val="50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2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201" y="1340768"/>
            <a:ext cx="843958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cap="all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БЮЛЛЕТЕНЬ </a:t>
            </a:r>
          </a:p>
          <a:p>
            <a:pPr algn="ctr"/>
            <a:r>
              <a:rPr lang="ru-RU" sz="4400" b="1" i="1" cap="all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400" b="1" i="1" cap="all" spc="0" dirty="0" err="1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ГлусСКОГО</a:t>
            </a:r>
            <a:r>
              <a:rPr lang="ru-RU" sz="4400" b="1" i="1" cap="all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4400" b="1" i="1" cap="all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i="1" cap="all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 1-ое полугодие 2021 ГОДа</a:t>
            </a:r>
            <a:endParaRPr lang="ru-RU" sz="3600" cap="all" spc="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718855"/>
            <a:ext cx="4039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Финансовый отдел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Глусского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райисполкома</a:t>
            </a:r>
          </a:p>
        </p:txBody>
      </p:sp>
    </p:spTree>
    <p:extLst>
      <p:ext uri="{BB962C8B-B14F-4D97-AF65-F5344CB8AC3E}">
        <p14:creationId xmlns:p14="http://schemas.microsoft.com/office/powerpoint/2010/main" val="1996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2890" y="404664"/>
            <a:ext cx="823353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СОСТАВ БЮДЖЕТА </a:t>
            </a:r>
            <a:r>
              <a:rPr lang="ru-RU" sz="30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ГлусСКОГО</a:t>
            </a:r>
            <a:r>
              <a:rPr lang="ru-RU" sz="3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2065784"/>
            <a:ext cx="31683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Базовый уровень 96,4%*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Районный бюджет (1 единица)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2996952"/>
            <a:ext cx="33843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Первичный уровень 3,6%*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Бюджеты сельских советов (6 единиц)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8331" y="6187292"/>
            <a:ext cx="44454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доля доходов за вычетом средств, передаваемых другим бюджетам</a:t>
            </a:r>
          </a:p>
        </p:txBody>
      </p:sp>
      <p:pic>
        <p:nvPicPr>
          <p:cNvPr id="1027" name="Picture 3" descr="P:\ЛУКЬЯНЧУК\ОТЧЕТ 2019\карта Глусского района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31772"/>
            <a:ext cx="4251351" cy="561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0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lnSpc>
                <a:spcPts val="2300"/>
              </a:lnSpc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поступлений </a:t>
            </a:r>
            <a:b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налоговых и неналоговых платежей </a:t>
            </a:r>
            <a:b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консолидированный бюджет, %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413201"/>
              </p:ext>
            </p:extLst>
          </p:nvPr>
        </p:nvGraphicFramePr>
        <p:xfrm>
          <a:off x="518344" y="1751608"/>
          <a:ext cx="8032750" cy="4303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257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Поступления в общем объеме бюджета района,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тыс. рублей</a:t>
            </a:r>
            <a:r>
              <a:rPr lang="ru-RU" dirty="0"/>
              <a:t> 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772797"/>
              </p:ext>
            </p:extLst>
          </p:nvPr>
        </p:nvGraphicFramePr>
        <p:xfrm>
          <a:off x="950392" y="1463576"/>
          <a:ext cx="710882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96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87781" y="476672"/>
            <a:ext cx="8064896" cy="936104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Глусского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81026"/>
              </p:ext>
            </p:extLst>
          </p:nvPr>
        </p:nvGraphicFramePr>
        <p:xfrm>
          <a:off x="467544" y="2204864"/>
          <a:ext cx="8208912" cy="4818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9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экономика, национальная оборона, судебная власть, правоохранительная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деятельность и обеспечение безопасности, охрана природы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8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4 949,3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3 358,6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1 884,0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0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908,3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1 218,4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0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03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7596336" y="1667360"/>
            <a:ext cx="1080120" cy="32659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тыс.рублей</a:t>
            </a:r>
          </a:p>
        </p:txBody>
      </p:sp>
    </p:spTree>
    <p:extLst>
      <p:ext uri="{BB962C8B-B14F-4D97-AF65-F5344CB8AC3E}">
        <p14:creationId xmlns:p14="http://schemas.microsoft.com/office/powerpoint/2010/main" val="195432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6848"/>
            <a:ext cx="849694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07103"/>
            <a:ext cx="405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функциональной классификации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84044505"/>
              </p:ext>
            </p:extLst>
          </p:nvPr>
        </p:nvGraphicFramePr>
        <p:xfrm>
          <a:off x="197404" y="1772816"/>
          <a:ext cx="4248472" cy="488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41440972"/>
              </p:ext>
            </p:extLst>
          </p:nvPr>
        </p:nvGraphicFramePr>
        <p:xfrm>
          <a:off x="4684297" y="1772816"/>
          <a:ext cx="4248472" cy="488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86308" y="1307103"/>
            <a:ext cx="384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1074" y="954715"/>
            <a:ext cx="2249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% к общей сумме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4646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76672"/>
            <a:ext cx="8064896" cy="936104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Глусского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62246"/>
              </p:ext>
            </p:extLst>
          </p:nvPr>
        </p:nvGraphicFramePr>
        <p:xfrm>
          <a:off x="467544" y="2204864"/>
          <a:ext cx="8208912" cy="4373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9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Оплата труда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Оплата текущего содержания сооружений благоустройства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8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9 186,3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276,3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Медикаменты, продукты питания, коммунальные услуги, трансферты населению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2 588,6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Иные расходы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0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6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Капитальные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03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169,6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7740352" y="1652639"/>
            <a:ext cx="1187624" cy="32659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тыс.рублей</a:t>
            </a:r>
          </a:p>
        </p:txBody>
      </p:sp>
    </p:spTree>
    <p:extLst>
      <p:ext uri="{BB962C8B-B14F-4D97-AF65-F5344CB8AC3E}">
        <p14:creationId xmlns:p14="http://schemas.microsoft.com/office/powerpoint/2010/main" val="44280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Структура расходов бюджетов сельских Советов по экономической классификации</a:t>
            </a: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43839772"/>
              </p:ext>
            </p:extLst>
          </p:nvPr>
        </p:nvGraphicFramePr>
        <p:xfrm>
          <a:off x="539552" y="1340768"/>
          <a:ext cx="7992888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58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64896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Динамика расходов сельских Советов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774576"/>
              </p:ext>
            </p:extLst>
          </p:nvPr>
        </p:nvGraphicFramePr>
        <p:xfrm>
          <a:off x="467544" y="980728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712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ек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4434</TotalTime>
  <Words>242</Words>
  <Application>Microsoft Office PowerPoint</Application>
  <PresentationFormat>Экран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Book Antiqua</vt:lpstr>
      <vt:lpstr>Calibri</vt:lpstr>
      <vt:lpstr>Georgia</vt:lpstr>
      <vt:lpstr>Lucida Sans</vt:lpstr>
      <vt:lpstr>Times New Roman</vt:lpstr>
      <vt:lpstr>Trebuchet MS</vt:lpstr>
      <vt:lpstr>Wingdings</vt:lpstr>
      <vt:lpstr>Wingdings 2</vt:lpstr>
      <vt:lpstr>Wingdings 3</vt:lpstr>
      <vt:lpstr>Воздушный поток</vt:lpstr>
      <vt:lpstr>Апекс</vt:lpstr>
      <vt:lpstr>1_Апекс</vt:lpstr>
      <vt:lpstr>Презентация PowerPoint</vt:lpstr>
      <vt:lpstr>Презентация PowerPoint</vt:lpstr>
      <vt:lpstr>Удельный вес поступлений  налоговых и неналоговых платежей  в консолидированный бюджет, %</vt:lpstr>
      <vt:lpstr>Поступления в общем объеме бюджета района,  тыс. рублей </vt:lpstr>
      <vt:lpstr>Презентация PowerPoint</vt:lpstr>
      <vt:lpstr>Презентация PowerPoint</vt:lpstr>
      <vt:lpstr>Презентация PowerPoint</vt:lpstr>
      <vt:lpstr>Структура расходов бюджетов сельских Советов по экономической классификации</vt:lpstr>
      <vt:lpstr>Динамика расходов сельских Советов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Пигулевская Оксана</dc:creator>
  <cp:lastModifiedBy>Лукьянчук Светлана Александровна</cp:lastModifiedBy>
  <cp:revision>378</cp:revision>
  <cp:lastPrinted>2020-07-17T11:49:13Z</cp:lastPrinted>
  <dcterms:created xsi:type="dcterms:W3CDTF">2015-10-16T09:51:03Z</dcterms:created>
  <dcterms:modified xsi:type="dcterms:W3CDTF">2021-07-20T09:18:49Z</dcterms:modified>
</cp:coreProperties>
</file>