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tags/tag3.xml" ContentType="application/vnd.openxmlformats-officedocument.presentationml.tags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tags/tag4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59" r:id="rId3"/>
    <p:sldId id="275" r:id="rId4"/>
    <p:sldId id="279" r:id="rId5"/>
    <p:sldId id="269" r:id="rId6"/>
    <p:sldId id="277" r:id="rId7"/>
    <p:sldId id="278" r:id="rId8"/>
    <p:sldId id="272" r:id="rId9"/>
    <p:sldId id="264" r:id="rId10"/>
    <p:sldId id="265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CC00FF"/>
    <a:srgbClr val="FFFF99"/>
    <a:srgbClr val="FFFF66"/>
    <a:srgbClr val="FF6600"/>
    <a:srgbClr val="CC3300"/>
    <a:srgbClr val="00CCFF"/>
    <a:srgbClr val="009900"/>
    <a:srgbClr val="D08C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096915751143755E-2"/>
          <c:y val="0.12109799143204948"/>
          <c:w val="0.75866851595006934"/>
          <c:h val="0.838235294117647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    </c:v>
                </c:pt>
              </c:strCache>
            </c:strRef>
          </c:tx>
          <c:explosion val="10"/>
          <c:dPt>
            <c:idx val="0"/>
            <c:bubble3D val="0"/>
            <c:explosion val="36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1-F911-4A58-8DD7-0E3A9FB7162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3-F911-4A58-8DD7-0E3A9FB7162D}"/>
              </c:ext>
            </c:extLst>
          </c:dPt>
          <c:dPt>
            <c:idx val="2"/>
            <c:bubble3D val="0"/>
            <c:spPr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5-F911-4A58-8DD7-0E3A9FB7162D}"/>
              </c:ext>
            </c:extLst>
          </c:dPt>
          <c:dPt>
            <c:idx val="3"/>
            <c:bubble3D val="0"/>
            <c:spPr>
              <a:solidFill>
                <a:srgbClr val="CC00FF"/>
              </a:solidFill>
            </c:spPr>
            <c:extLst>
              <c:ext xmlns:c16="http://schemas.microsoft.com/office/drawing/2014/chart" uri="{C3380CC4-5D6E-409C-BE32-E72D297353CC}">
                <c16:uniqueId val="{00000007-F911-4A58-8DD7-0E3A9FB7162D}"/>
              </c:ext>
            </c:extLst>
          </c:dPt>
          <c:dLbls>
            <c:dLbl>
              <c:idx val="0"/>
              <c:layout>
                <c:manualLayout>
                  <c:x val="-0.18008415548846907"/>
                  <c:y val="-0.1776152359602045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11-4A58-8DD7-0E3A9FB7162D}"/>
                </c:ext>
              </c:extLst>
            </c:dLbl>
            <c:dLbl>
              <c:idx val="1"/>
              <c:layout>
                <c:manualLayout>
                  <c:x val="-7.905262830288513E-3"/>
                  <c:y val="-4.70512322731557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11-4A58-8DD7-0E3A9FB7162D}"/>
                </c:ext>
              </c:extLst>
            </c:dLbl>
            <c:dLbl>
              <c:idx val="2"/>
              <c:layout>
                <c:manualLayout>
                  <c:x val="0.10677252497588"/>
                  <c:y val="3.284837999188142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11-4A58-8DD7-0E3A9FB7162D}"/>
                </c:ext>
              </c:extLst>
            </c:dLbl>
            <c:dLbl>
              <c:idx val="3"/>
              <c:layout>
                <c:manualLayout>
                  <c:x val="4.9011733217142327E-2"/>
                  <c:y val="8.48890248954797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11-4A58-8DD7-0E3A9FB716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6" b="1" i="0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Районный бюджет</c:v>
                </c:pt>
                <c:pt idx="1">
                  <c:v>Бюджет сельских Советов</c:v>
                </c:pt>
                <c:pt idx="2">
                  <c:v>Областной бюджет</c:v>
                </c:pt>
                <c:pt idx="3">
                  <c:v>Республиканский бюджет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74.900000000000006</c:v>
                </c:pt>
                <c:pt idx="1">
                  <c:v>3.4</c:v>
                </c:pt>
                <c:pt idx="2">
                  <c:v>15.1</c:v>
                </c:pt>
                <c:pt idx="3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911-4A58-8DD7-0E3A9FB716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9-F911-4A58-8DD7-0E3A9FB7162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A-F911-4A58-8DD7-0E3A9FB7162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B-F911-4A58-8DD7-0E3A9FB7162D}"/>
              </c:ext>
            </c:extLst>
          </c:dPt>
          <c:cat>
            <c:strRef>
              <c:f>Лист1!$A$2:$A$5</c:f>
              <c:strCache>
                <c:ptCount val="4"/>
                <c:pt idx="0">
                  <c:v>Районный бюджет</c:v>
                </c:pt>
                <c:pt idx="1">
                  <c:v>Бюджет сельских Советов</c:v>
                </c:pt>
                <c:pt idx="2">
                  <c:v>Областной бюджет</c:v>
                </c:pt>
                <c:pt idx="3">
                  <c:v>Республиканский бюджет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C-F911-4A58-8DD7-0E3A9FB716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D-F911-4A58-8DD7-0E3A9FB7162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E-F911-4A58-8DD7-0E3A9FB7162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F-F911-4A58-8DD7-0E3A9FB7162D}"/>
              </c:ext>
            </c:extLst>
          </c:dPt>
          <c:cat>
            <c:strRef>
              <c:f>Лист1!$A$2:$A$5</c:f>
              <c:strCache>
                <c:ptCount val="4"/>
                <c:pt idx="0">
                  <c:v>Районный бюджет</c:v>
                </c:pt>
                <c:pt idx="1">
                  <c:v>Бюджет сельских Советов</c:v>
                </c:pt>
                <c:pt idx="2">
                  <c:v>Областной бюджет</c:v>
                </c:pt>
                <c:pt idx="3">
                  <c:v>Республиканский бюджет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0-F911-4A58-8DD7-0E3A9FB71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6">
          <a:noFill/>
        </a:ln>
      </c:spPr>
    </c:plotArea>
    <c:legend>
      <c:legendPos val="r"/>
      <c:layout>
        <c:manualLayout>
          <c:xMode val="edge"/>
          <c:yMode val="edge"/>
          <c:x val="0.76831010550558654"/>
          <c:y val="0.15035389209271158"/>
          <c:w val="0.22802813747807593"/>
          <c:h val="0.7437984159264861"/>
        </c:manualLayout>
      </c:layout>
      <c:overlay val="0"/>
      <c:spPr>
        <a:noFill/>
      </c:spPr>
      <c:txPr>
        <a:bodyPr/>
        <a:lstStyle/>
        <a:p>
          <a:pPr>
            <a:defRPr sz="1605" b="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13"/>
      </a:pPr>
      <a:endParaRPr lang="ru-B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9D95-4E7C-8D04-8150A99E7A2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9D95-4E7C-8D04-8150A99E7A27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5-9D95-4E7C-8D04-8150A99E7A27}"/>
              </c:ext>
            </c:extLst>
          </c:dPt>
          <c:dLbls>
            <c:dLbl>
              <c:idx val="0"/>
              <c:layout>
                <c:manualLayout>
                  <c:x val="1.4291954014904009E-2"/>
                  <c:y val="-0.2995101469559132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10 577,8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95-4E7C-8D04-8150A99E7A27}"/>
                </c:ext>
              </c:extLst>
            </c:dLbl>
            <c:dLbl>
              <c:idx val="1"/>
              <c:layout>
                <c:manualLayout>
                  <c:x val="3.0370560535672209E-2"/>
                  <c:y val="-9.237228831350595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1 410,6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95-4E7C-8D04-8150A99E7A27}"/>
                </c:ext>
              </c:extLst>
            </c:dLbl>
            <c:dLbl>
              <c:idx val="2"/>
              <c:layout>
                <c:manualLayout>
                  <c:x val="8.9325591782045549E-3"/>
                  <c:y val="-0.3890837158301328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20 800,9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95-4E7C-8D04-8150A99E7A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10577.8</c:v>
                </c:pt>
                <c:pt idx="1">
                  <c:v>1410.6</c:v>
                </c:pt>
                <c:pt idx="2" formatCode="#,##0.00">
                  <c:v>14186.5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95-4E7C-8D04-8150A99E7A2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7-9D95-4E7C-8D04-8150A99E7A2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8-9D95-4E7C-8D04-8150A99E7A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pyramid"/>
        <c:axId val="79596160"/>
        <c:axId val="79618432"/>
        <c:axId val="0"/>
      </c:bar3DChart>
      <c:catAx>
        <c:axId val="7959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79618432"/>
        <c:crosses val="autoZero"/>
        <c:auto val="1"/>
        <c:lblAlgn val="ctr"/>
        <c:lblOffset val="100"/>
        <c:noMultiLvlLbl val="0"/>
      </c:catAx>
      <c:valAx>
        <c:axId val="79618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79596160"/>
        <c:crosses val="autoZero"/>
        <c:crossBetween val="between"/>
      </c:valAx>
      <c:spPr>
        <a:noFill/>
        <a:ln w="25394">
          <a:noFill/>
        </a:ln>
      </c:spPr>
    </c:plotArea>
    <c:plotVisOnly val="1"/>
    <c:dispBlanksAs val="gap"/>
    <c:showDLblsOverMax val="0"/>
  </c:chart>
  <c:txPr>
    <a:bodyPr/>
    <a:lstStyle/>
    <a:p>
      <a:pPr>
        <a:defRPr sz="1799"/>
      </a:pPr>
      <a:endParaRPr lang="ru-BY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5.9275821205051288E-2"/>
          <c:w val="0.681510498687664"/>
          <c:h val="0.934191982783805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6.5528105861767286E-2"/>
                  <c:y val="-8.4937784690589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2CF-449F-9122-AE533580FA01}"/>
                </c:ext>
              </c:extLst>
            </c:dLbl>
            <c:dLbl>
              <c:idx val="5"/>
              <c:layout>
                <c:manualLayout>
                  <c:x val="7.7211176727909017E-2"/>
                  <c:y val="-9.8435958096159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CF-449F-9122-AE533580FA01}"/>
                </c:ext>
              </c:extLst>
            </c:dLbl>
            <c:dLbl>
              <c:idx val="6"/>
              <c:layout>
                <c:manualLayout>
                  <c:x val="-1.8029582239720034E-2"/>
                  <c:y val="-6.33540717698033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CF-449F-9122-AE533580FA01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CF-449F-9122-AE533580FA0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Жилищно-коммунальные услуги и жилищное строительство</c:v>
                </c:pt>
                <c:pt idx="3">
                  <c:v>Физическая культура, спорт, культура и средства массовой информации</c:v>
                </c:pt>
                <c:pt idx="4">
                  <c:v>Национальная экономика</c:v>
                </c:pt>
                <c:pt idx="5">
                  <c:v>Общегосударственная деятельность</c:v>
                </c:pt>
                <c:pt idx="6">
                  <c:v>Социальная политика</c:v>
                </c:pt>
                <c:pt idx="7">
                  <c:v>Охрана окружающей среды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0.315</c:v>
                </c:pt>
                <c:pt idx="1">
                  <c:v>0.218</c:v>
                </c:pt>
                <c:pt idx="2">
                  <c:v>0.16</c:v>
                </c:pt>
                <c:pt idx="3">
                  <c:v>5.3999999999999999E-2</c:v>
                </c:pt>
                <c:pt idx="4">
                  <c:v>3.7999999999999999E-2</c:v>
                </c:pt>
                <c:pt idx="5">
                  <c:v>0.127</c:v>
                </c:pt>
                <c:pt idx="6">
                  <c:v>8.7999999999999995E-2</c:v>
                </c:pt>
                <c:pt idx="7">
                  <c:v>4.0000000000000002E-4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CF-449F-9122-AE533580FA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7"/>
        <c:delete val="1"/>
      </c:legendEntry>
      <c:layout>
        <c:manualLayout>
          <c:xMode val="edge"/>
          <c:yMode val="edge"/>
          <c:x val="0.70291666666666663"/>
          <c:y val="2.7947834645669187E-3"/>
          <c:w val="0.29708333333333331"/>
          <c:h val="0.99720521653543304"/>
        </c:manualLayout>
      </c:layout>
      <c:overlay val="0"/>
      <c:txPr>
        <a:bodyPr/>
        <a:lstStyle/>
        <a:p>
          <a:pPr>
            <a:lnSpc>
              <a:spcPts val="1200"/>
            </a:lnSpc>
            <a:defRPr sz="1500" baseline="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3888888888888889E-3"/>
          <c:y val="6.3815285210983508E-2"/>
          <c:w val="0.681510498687664"/>
          <c:h val="0.934063862185247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6.4139216972878388E-2"/>
                  <c:y val="9.5581373311462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67-4C6D-B804-0D59260E8D49}"/>
                </c:ext>
              </c:extLst>
            </c:dLbl>
            <c:dLbl>
              <c:idx val="1"/>
              <c:layout>
                <c:manualLayout>
                  <c:x val="2.1194444444444443E-2"/>
                  <c:y val="0.170685192157706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A2-4938-812A-A0C7F51896E9}"/>
                </c:ext>
              </c:extLst>
            </c:dLbl>
            <c:dLbl>
              <c:idx val="2"/>
              <c:layout>
                <c:manualLayout>
                  <c:x val="-3.0576881014873205E-3"/>
                  <c:y val="-3.8408513299088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A2-4938-812A-A0C7F51896E9}"/>
                </c:ext>
              </c:extLst>
            </c:dLbl>
            <c:dLbl>
              <c:idx val="5"/>
              <c:layout>
                <c:manualLayout>
                  <c:x val="6.1933398950131231E-2"/>
                  <c:y val="-2.3721021703466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67-4C6D-B804-0D59260E8D49}"/>
                </c:ext>
              </c:extLst>
            </c:dLbl>
            <c:dLbl>
              <c:idx val="6"/>
              <c:layout>
                <c:manualLayout>
                  <c:x val="-1.8029582239720034E-2"/>
                  <c:y val="-6.33540717698033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67-4C6D-B804-0D59260E8D49}"/>
                </c:ext>
              </c:extLst>
            </c:dLbl>
            <c:dLbl>
              <c:idx val="7"/>
              <c:layout>
                <c:manualLayout>
                  <c:x val="3.9973425196850397E-2"/>
                  <c:y val="-2.1071351549174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67-4C6D-B804-0D59260E8D4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Оплата труда</c:v>
                </c:pt>
                <c:pt idx="1">
                  <c:v>Медикаменты, продукты питания, коммунальные услуги, трансферты населению</c:v>
                </c:pt>
                <c:pt idx="2">
                  <c:v>Субсидии</c:v>
                </c:pt>
                <c:pt idx="3">
                  <c:v>Капитальные расходы</c:v>
                </c:pt>
                <c:pt idx="4">
                  <c:v>Оплата текущего содержания сооружений благоустройства</c:v>
                </c:pt>
                <c:pt idx="5">
                  <c:v>Иные расходы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0.58499999999999996</c:v>
                </c:pt>
                <c:pt idx="1">
                  <c:v>0.13600000000000001</c:v>
                </c:pt>
                <c:pt idx="2">
                  <c:v>5.3999999999999999E-2</c:v>
                </c:pt>
                <c:pt idx="3">
                  <c:v>7.5999999999999998E-2</c:v>
                </c:pt>
                <c:pt idx="4">
                  <c:v>0.04</c:v>
                </c:pt>
                <c:pt idx="5">
                  <c:v>0.109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67-4C6D-B804-0D59260E8D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819444444444442"/>
          <c:y val="8.5792101531202411E-2"/>
          <c:w val="0.30819444444444444"/>
          <c:h val="0.88425828502715387"/>
        </c:manualLayout>
      </c:layout>
      <c:overlay val="0"/>
      <c:txPr>
        <a:bodyPr/>
        <a:lstStyle/>
        <a:p>
          <a:pPr>
            <a:lnSpc>
              <a:spcPts val="1200"/>
            </a:lnSpc>
            <a:defRPr sz="1500" baseline="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22080329412848"/>
          <c:y val="8.8990225054731108E-3"/>
          <c:w val="0.84634164772482734"/>
          <c:h val="0.76886184645194044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Оплата труда </c:v>
                </c:pt>
              </c:strCache>
            </c:strRef>
          </c:tx>
          <c:spPr>
            <a:solidFill>
              <a:srgbClr val="7030A0">
                <a:alpha val="70000"/>
              </a:srgb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Хвастовичский</c:v>
                </c:pt>
                <c:pt idx="1">
                  <c:v>Славковичский</c:v>
                </c:pt>
                <c:pt idx="2">
                  <c:v>Козловичский</c:v>
                </c:pt>
                <c:pt idx="3">
                  <c:v>Катковский</c:v>
                </c:pt>
                <c:pt idx="4">
                  <c:v>Калатичский</c:v>
                </c:pt>
                <c:pt idx="5">
                  <c:v>Заволочицкий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49.1</c:v>
                </c:pt>
                <c:pt idx="1">
                  <c:v>75.599999999999994</c:v>
                </c:pt>
                <c:pt idx="2">
                  <c:v>70.5</c:v>
                </c:pt>
                <c:pt idx="3">
                  <c:v>78.099999999999994</c:v>
                </c:pt>
                <c:pt idx="4">
                  <c:v>49.7</c:v>
                </c:pt>
                <c:pt idx="5">
                  <c:v>76.400000000000006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08-43B2-A22A-E9BA879A2E1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6.3556501730038005E-3"/>
                  <c:y val="4.76616070930979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E7-4B48-B4AC-E4F30853A8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Лист1!$A$2:$A$8</c:f>
              <c:strCache>
                <c:ptCount val="6"/>
                <c:pt idx="0">
                  <c:v>Хвастовичский</c:v>
                </c:pt>
                <c:pt idx="1">
                  <c:v>Славковичский</c:v>
                </c:pt>
                <c:pt idx="2">
                  <c:v>Козловичский</c:v>
                </c:pt>
                <c:pt idx="3">
                  <c:v>Катковский</c:v>
                </c:pt>
                <c:pt idx="4">
                  <c:v>Калатичский</c:v>
                </c:pt>
                <c:pt idx="5">
                  <c:v>Заволочицкий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0.8</c:v>
                </c:pt>
                <c:pt idx="1">
                  <c:v>0.6</c:v>
                </c:pt>
                <c:pt idx="2">
                  <c:v>2.1</c:v>
                </c:pt>
                <c:pt idx="3">
                  <c:v>0.4</c:v>
                </c:pt>
                <c:pt idx="4">
                  <c:v>0.6</c:v>
                </c:pt>
                <c:pt idx="5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08-43B2-A22A-E9BA879A2E1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Текущее содержание сооружений благоустройства</c:v>
                </c:pt>
              </c:strCache>
            </c:strRef>
          </c:tx>
          <c:spPr>
            <a:solidFill>
              <a:schemeClr val="accent2">
                <a:lumMod val="75000"/>
                <a:alpha val="7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3.9722813581273154E-3"/>
                  <c:y val="-1.19154017732744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F6E7-4B48-B4AC-E4F30853A83C}"/>
                </c:ext>
              </c:extLst>
            </c:dLbl>
            <c:dLbl>
              <c:idx val="2"/>
              <c:layout>
                <c:manualLayout>
                  <c:x val="7.944562716254634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E7-4B48-B4AC-E4F30853A83C}"/>
                </c:ext>
              </c:extLst>
            </c:dLbl>
            <c:dLbl>
              <c:idx val="3"/>
              <c:layout>
                <c:manualLayout>
                  <c:x val="-2.3833688148764257E-3"/>
                  <c:y val="-1.19154017732744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F6E7-4B48-B4AC-E4F30853A83C}"/>
                </c:ext>
              </c:extLst>
            </c:dLbl>
            <c:dLbl>
              <c:idx val="4"/>
              <c:layout>
                <c:manualLayout>
                  <c:x val="9.5334752595056405E-3"/>
                  <c:y val="1.191540177327442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F6E7-4B48-B4AC-E4F30853A83C}"/>
                </c:ext>
              </c:extLst>
            </c:dLbl>
            <c:dLbl>
              <c:idx val="5"/>
              <c:layout>
                <c:manualLayout>
                  <c:x val="9.5334752595057012E-3"/>
                  <c:y val="-5.95770088663726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F6E7-4B48-B4AC-E4F30853A8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Лист1!$A$2:$A$8</c:f>
              <c:strCache>
                <c:ptCount val="6"/>
                <c:pt idx="0">
                  <c:v>Хвастовичский</c:v>
                </c:pt>
                <c:pt idx="1">
                  <c:v>Славковичский</c:v>
                </c:pt>
                <c:pt idx="2">
                  <c:v>Козловичский</c:v>
                </c:pt>
                <c:pt idx="3">
                  <c:v>Катковский</c:v>
                </c:pt>
                <c:pt idx="4">
                  <c:v>Калатичский</c:v>
                </c:pt>
                <c:pt idx="5">
                  <c:v>Заволочицкий</c:v>
                </c:pt>
              </c:strCache>
            </c:strRef>
          </c:cat>
          <c:val>
            <c:numRef>
              <c:f>Лист1!$D$2:$D$8</c:f>
              <c:numCache>
                <c:formatCode>#,##0.0</c:formatCode>
                <c:ptCount val="7"/>
                <c:pt idx="0">
                  <c:v>6.8</c:v>
                </c:pt>
                <c:pt idx="1">
                  <c:v>16.100000000000001</c:v>
                </c:pt>
                <c:pt idx="2">
                  <c:v>13.2</c:v>
                </c:pt>
                <c:pt idx="3">
                  <c:v>12.5</c:v>
                </c:pt>
                <c:pt idx="4">
                  <c:v>5.8</c:v>
                </c:pt>
                <c:pt idx="5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508-43B2-A22A-E9BA879A2E1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расходы</c:v>
                </c:pt>
              </c:strCache>
            </c:strRef>
          </c:tx>
          <c:spPr>
            <a:solidFill>
              <a:schemeClr val="accent3">
                <a:lumMod val="75000"/>
                <a:alpha val="70000"/>
              </a:schemeClr>
            </a:solidFill>
          </c:spPr>
          <c:invertIfNegative val="0"/>
          <c:dLbls>
            <c:dLbl>
              <c:idx val="4"/>
              <c:layout>
                <c:manualLayout>
                  <c:x val="9.533475259505701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E7-4B48-B4AC-E4F30853A8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Хвастовичский</c:v>
                </c:pt>
                <c:pt idx="1">
                  <c:v>Славковичский</c:v>
                </c:pt>
                <c:pt idx="2">
                  <c:v>Козловичский</c:v>
                </c:pt>
                <c:pt idx="3">
                  <c:v>Катковский</c:v>
                </c:pt>
                <c:pt idx="4">
                  <c:v>Калатичский</c:v>
                </c:pt>
                <c:pt idx="5">
                  <c:v>Заволочицкий</c:v>
                </c:pt>
              </c:strCache>
            </c:strRef>
          </c:cat>
          <c:val>
            <c:numRef>
              <c:f>Лист1!$E$2:$E$8</c:f>
              <c:numCache>
                <c:formatCode>#,##0.0</c:formatCode>
                <c:ptCount val="7"/>
                <c:pt idx="0">
                  <c:v>43.3</c:v>
                </c:pt>
                <c:pt idx="1">
                  <c:v>7.7</c:v>
                </c:pt>
                <c:pt idx="2">
                  <c:v>14.2</c:v>
                </c:pt>
                <c:pt idx="3">
                  <c:v>9</c:v>
                </c:pt>
                <c:pt idx="4">
                  <c:v>43.9</c:v>
                </c:pt>
                <c:pt idx="5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508-43B2-A22A-E9BA879A2E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473024"/>
        <c:axId val="115511680"/>
        <c:axId val="0"/>
      </c:bar3DChart>
      <c:catAx>
        <c:axId val="1154730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115511680"/>
        <c:crosses val="autoZero"/>
        <c:auto val="1"/>
        <c:lblAlgn val="ctr"/>
        <c:lblOffset val="100"/>
        <c:noMultiLvlLbl val="0"/>
      </c:catAx>
      <c:valAx>
        <c:axId val="115511680"/>
        <c:scaling>
          <c:orientation val="minMax"/>
          <c:max val="100"/>
        </c:scaling>
        <c:delete val="0"/>
        <c:axPos val="b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 sz="1100" b="0" dirty="0">
                    <a:latin typeface="Times New Roman" pitchFamily="18" charset="0"/>
                    <a:cs typeface="Times New Roman" pitchFamily="18" charset="0"/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95546540874837738"/>
              <c:y val="0.8491694026743416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1154730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49560759515209E-2"/>
          <c:y val="0.85050486589356034"/>
          <c:w val="0.89999993225684938"/>
          <c:h val="4.5652876762658522E-2"/>
        </c:manualLayout>
      </c:layout>
      <c:overlay val="0"/>
      <c:txPr>
        <a:bodyPr/>
        <a:lstStyle/>
        <a:p>
          <a:pPr algn="l">
            <a:lnSpc>
              <a:spcPts val="800"/>
            </a:lnSpc>
            <a:defRPr sz="1200" kern="0" baseline="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502727142378292"/>
          <c:y val="0.11752933884539145"/>
          <c:w val="0.69115029479155687"/>
          <c:h val="0.729579754296306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9 месяцев 2023 г.</c:v>
                </c:pt>
              </c:strCache>
            </c:strRef>
          </c:tx>
          <c:spPr>
            <a:solidFill>
              <a:srgbClr val="FFFF9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1">
                  <c:v>Хвастовичский</c:v>
                </c:pt>
                <c:pt idx="2">
                  <c:v>Славковичский</c:v>
                </c:pt>
                <c:pt idx="3">
                  <c:v>Козловичский</c:v>
                </c:pt>
                <c:pt idx="4">
                  <c:v>Катковский</c:v>
                </c:pt>
                <c:pt idx="5">
                  <c:v>Калатичский</c:v>
                </c:pt>
                <c:pt idx="6">
                  <c:v>Заволочицкий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1">
                  <c:v>93.7</c:v>
                </c:pt>
                <c:pt idx="2">
                  <c:v>84.2</c:v>
                </c:pt>
                <c:pt idx="3">
                  <c:v>76.099999999999994</c:v>
                </c:pt>
                <c:pt idx="4">
                  <c:v>131.9</c:v>
                </c:pt>
                <c:pt idx="5">
                  <c:v>86.7</c:v>
                </c:pt>
                <c:pt idx="6">
                  <c:v>83.8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6B-4A75-8FDD-5BC63351FDF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9 месяцев  2024 г.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1">
                  <c:v>Хвастовичский</c:v>
                </c:pt>
                <c:pt idx="2">
                  <c:v>Славковичский</c:v>
                </c:pt>
                <c:pt idx="3">
                  <c:v>Козловичский</c:v>
                </c:pt>
                <c:pt idx="4">
                  <c:v>Катковский</c:v>
                </c:pt>
                <c:pt idx="5">
                  <c:v>Калатичский</c:v>
                </c:pt>
                <c:pt idx="6">
                  <c:v>Заволочицкий</c:v>
                </c:pt>
              </c:strCache>
            </c:strRef>
          </c:cat>
          <c:val>
            <c:numRef>
              <c:f>Лист1!$C$2:$C$8</c:f>
              <c:numCache>
                <c:formatCode>0.0</c:formatCode>
                <c:ptCount val="7"/>
                <c:pt idx="1">
                  <c:v>164.6</c:v>
                </c:pt>
                <c:pt idx="2">
                  <c:v>86.5</c:v>
                </c:pt>
                <c:pt idx="3">
                  <c:v>95.4</c:v>
                </c:pt>
                <c:pt idx="4">
                  <c:v>89.9</c:v>
                </c:pt>
                <c:pt idx="5">
                  <c:v>162.6</c:v>
                </c:pt>
                <c:pt idx="6">
                  <c:v>97.3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6B-4A75-8FDD-5BC63351F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858880"/>
        <c:axId val="122872960"/>
      </c:barChart>
      <c:catAx>
        <c:axId val="1228588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122872960"/>
        <c:crosses val="autoZero"/>
        <c:auto val="1"/>
        <c:lblAlgn val="ctr"/>
        <c:lblOffset val="100"/>
        <c:noMultiLvlLbl val="0"/>
      </c:catAx>
      <c:valAx>
        <c:axId val="122872960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в тыс. рублей</a:t>
                </a:r>
              </a:p>
            </c:rich>
          </c:tx>
          <c:layout>
            <c:manualLayout>
              <c:xMode val="edge"/>
              <c:yMode val="edge"/>
              <c:x val="0.84481757487534614"/>
              <c:y val="2.5984137727387016E-2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1228588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8397832339616595E-2"/>
          <c:y val="0.91083377573271507"/>
          <c:w val="0.39210778574460387"/>
          <c:h val="3.7623852687239931E-2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  <c:userShapes r:id="rId2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14CF15-DB40-4CFB-B3AC-14C7CB5450E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0A46B39E-8331-43C6-AB23-B6BA82D486F2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Образование                                                10 267,1</a:t>
          </a:r>
          <a:endParaRPr lang="ru-RU" dirty="0"/>
        </a:p>
      </dgm:t>
    </dgm:pt>
    <dgm:pt modelId="{9A8BB9D9-235C-462D-B93D-D7D56DBC0668}" type="parTrans" cxnId="{05B0C0C7-8836-4D89-89A2-1EA0A26C6D14}">
      <dgm:prSet/>
      <dgm:spPr/>
      <dgm:t>
        <a:bodyPr/>
        <a:lstStyle/>
        <a:p>
          <a:endParaRPr lang="ru-RU"/>
        </a:p>
      </dgm:t>
    </dgm:pt>
    <dgm:pt modelId="{CD5DC084-C0EF-4017-813E-02C1D9DE1B37}" type="sibTrans" cxnId="{05B0C0C7-8836-4D89-89A2-1EA0A26C6D14}">
      <dgm:prSet/>
      <dgm:spPr/>
      <dgm:t>
        <a:bodyPr/>
        <a:lstStyle/>
        <a:p>
          <a:endParaRPr lang="ru-RU"/>
        </a:p>
      </dgm:t>
    </dgm:pt>
    <dgm:pt modelId="{7D7412C5-89A2-4C6B-A6D9-19DCBADDA131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Здравоохранение                                  7 109,5</a:t>
          </a:r>
          <a:endParaRPr lang="ru-RU" dirty="0"/>
        </a:p>
      </dgm:t>
    </dgm:pt>
    <dgm:pt modelId="{911F01F2-1D45-4B47-BD19-731036ADA40E}" type="parTrans" cxnId="{BBAE6D4F-9D4E-486E-A96C-B4101FF11FB2}">
      <dgm:prSet/>
      <dgm:spPr/>
      <dgm:t>
        <a:bodyPr/>
        <a:lstStyle/>
        <a:p>
          <a:endParaRPr lang="ru-RU"/>
        </a:p>
      </dgm:t>
    </dgm:pt>
    <dgm:pt modelId="{35BA5DD8-765A-4082-BA3E-F5B2B245617C}" type="sibTrans" cxnId="{BBAE6D4F-9D4E-486E-A96C-B4101FF11FB2}">
      <dgm:prSet/>
      <dgm:spPr/>
      <dgm:t>
        <a:bodyPr/>
        <a:lstStyle/>
        <a:p>
          <a:endParaRPr lang="ru-RU"/>
        </a:p>
      </dgm:t>
    </dgm:pt>
    <dgm:pt modelId="{84B68C9A-0165-41BC-8F0C-0C806CA9A803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Жилищно-коммунальные услуги и жилищное строительство                          5 219,5</a:t>
          </a:r>
          <a:endParaRPr lang="ru-RU" dirty="0"/>
        </a:p>
      </dgm:t>
    </dgm:pt>
    <dgm:pt modelId="{17F3C0CE-5E9F-4940-9B32-98717D7D0F9C}" type="parTrans" cxnId="{CA26DFC1-86AF-4DB0-85FA-149C59025B80}">
      <dgm:prSet/>
      <dgm:spPr/>
      <dgm:t>
        <a:bodyPr/>
        <a:lstStyle/>
        <a:p>
          <a:endParaRPr lang="ru-RU"/>
        </a:p>
      </dgm:t>
    </dgm:pt>
    <dgm:pt modelId="{7933F3C4-CCF6-41EC-BBEB-1C2F107A09B3}" type="sibTrans" cxnId="{CA26DFC1-86AF-4DB0-85FA-149C59025B80}">
      <dgm:prSet/>
      <dgm:spPr/>
      <dgm:t>
        <a:bodyPr/>
        <a:lstStyle/>
        <a:p>
          <a:endParaRPr lang="ru-RU"/>
        </a:p>
      </dgm:t>
    </dgm:pt>
    <dgm:pt modelId="{D68BABAB-32FB-4DB7-A6A6-A0354BBAE7CD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Физическая культура, спорт, культура и средства массовой информации                                 1 745,9</a:t>
          </a:r>
          <a:endParaRPr lang="ru-RU" dirty="0"/>
        </a:p>
      </dgm:t>
    </dgm:pt>
    <dgm:pt modelId="{51666C82-EA1C-493E-BDD6-6A113ADA323C}" type="parTrans" cxnId="{EDD98A0F-A932-4C21-8F6A-4F5889E14A33}">
      <dgm:prSet/>
      <dgm:spPr/>
      <dgm:t>
        <a:bodyPr/>
        <a:lstStyle/>
        <a:p>
          <a:endParaRPr lang="ru-RU"/>
        </a:p>
      </dgm:t>
    </dgm:pt>
    <dgm:pt modelId="{E7DD42DF-BD67-4F5B-8B2C-07ACBF678E94}" type="sibTrans" cxnId="{EDD98A0F-A932-4C21-8F6A-4F5889E14A33}">
      <dgm:prSet/>
      <dgm:spPr/>
      <dgm:t>
        <a:bodyPr/>
        <a:lstStyle/>
        <a:p>
          <a:endParaRPr lang="ru-RU"/>
        </a:p>
      </dgm:t>
    </dgm:pt>
    <dgm:pt modelId="{7D4D5BAA-4586-4E1B-80E6-87527FFE37DF}" type="pres">
      <dgm:prSet presAssocID="{9B14CF15-DB40-4CFB-B3AC-14C7CB5450EC}" presName="linearFlow" presStyleCnt="0">
        <dgm:presLayoutVars>
          <dgm:dir/>
          <dgm:resizeHandles val="exact"/>
        </dgm:presLayoutVars>
      </dgm:prSet>
      <dgm:spPr/>
    </dgm:pt>
    <dgm:pt modelId="{42DCDBD0-5004-4518-87B9-ADC0BB0C299F}" type="pres">
      <dgm:prSet presAssocID="{0A46B39E-8331-43C6-AB23-B6BA82D486F2}" presName="composite" presStyleCnt="0"/>
      <dgm:spPr/>
    </dgm:pt>
    <dgm:pt modelId="{B113EB9C-196D-4491-BCD2-DC901B981B58}" type="pres">
      <dgm:prSet presAssocID="{0A46B39E-8331-43C6-AB23-B6BA82D486F2}" presName="imgShp" presStyleLbl="fgImgPlace1" presStyleIdx="0" presStyleCnt="4"/>
      <dgm:spPr/>
    </dgm:pt>
    <dgm:pt modelId="{3F50FE58-CAED-43F0-93A0-23242A53183C}" type="pres">
      <dgm:prSet presAssocID="{0A46B39E-8331-43C6-AB23-B6BA82D486F2}" presName="txShp" presStyleLbl="node1" presStyleIdx="0" presStyleCnt="4" custLinFactNeighborX="-107" custLinFactNeighborY="216">
        <dgm:presLayoutVars>
          <dgm:bulletEnabled val="1"/>
        </dgm:presLayoutVars>
      </dgm:prSet>
      <dgm:spPr/>
    </dgm:pt>
    <dgm:pt modelId="{162CE9B3-B915-4F1E-8194-CDC8EA309423}" type="pres">
      <dgm:prSet presAssocID="{CD5DC084-C0EF-4017-813E-02C1D9DE1B37}" presName="spacing" presStyleCnt="0"/>
      <dgm:spPr/>
    </dgm:pt>
    <dgm:pt modelId="{BD6FB871-C6C3-4A2D-9F1C-F095732DA0FB}" type="pres">
      <dgm:prSet presAssocID="{7D7412C5-89A2-4C6B-A6D9-19DCBADDA131}" presName="composite" presStyleCnt="0"/>
      <dgm:spPr/>
    </dgm:pt>
    <dgm:pt modelId="{715EBC73-F10B-425A-875E-E840BE0BBC5E}" type="pres">
      <dgm:prSet presAssocID="{7D7412C5-89A2-4C6B-A6D9-19DCBADDA131}" presName="imgShp" presStyleLbl="fgImgPlace1" presStyleIdx="1" presStyleCnt="4"/>
      <dgm:spPr/>
    </dgm:pt>
    <dgm:pt modelId="{968A4BC1-74D2-43DA-9A92-42BEE683EB7E}" type="pres">
      <dgm:prSet presAssocID="{7D7412C5-89A2-4C6B-A6D9-19DCBADDA131}" presName="txShp" presStyleLbl="node1" presStyleIdx="1" presStyleCnt="4">
        <dgm:presLayoutVars>
          <dgm:bulletEnabled val="1"/>
        </dgm:presLayoutVars>
      </dgm:prSet>
      <dgm:spPr/>
    </dgm:pt>
    <dgm:pt modelId="{5DBCC3B5-567B-468B-83B1-B09FE678A67A}" type="pres">
      <dgm:prSet presAssocID="{35BA5DD8-765A-4082-BA3E-F5B2B245617C}" presName="spacing" presStyleCnt="0"/>
      <dgm:spPr/>
    </dgm:pt>
    <dgm:pt modelId="{FA0ED391-56CE-4498-8E4E-1B6F3F08454D}" type="pres">
      <dgm:prSet presAssocID="{84B68C9A-0165-41BC-8F0C-0C806CA9A803}" presName="composite" presStyleCnt="0"/>
      <dgm:spPr/>
    </dgm:pt>
    <dgm:pt modelId="{F9AADA53-B145-4236-B48E-94B3ED222A70}" type="pres">
      <dgm:prSet presAssocID="{84B68C9A-0165-41BC-8F0C-0C806CA9A803}" presName="imgShp" presStyleLbl="fgImgPlace1" presStyleIdx="2" presStyleCnt="4"/>
      <dgm:spPr/>
    </dgm:pt>
    <dgm:pt modelId="{188E6509-7063-4FDC-8B27-64683992721F}" type="pres">
      <dgm:prSet presAssocID="{84B68C9A-0165-41BC-8F0C-0C806CA9A803}" presName="txShp" presStyleLbl="node1" presStyleIdx="2" presStyleCnt="4">
        <dgm:presLayoutVars>
          <dgm:bulletEnabled val="1"/>
        </dgm:presLayoutVars>
      </dgm:prSet>
      <dgm:spPr/>
    </dgm:pt>
    <dgm:pt modelId="{774B2E12-3E9A-4B4C-9B8B-74B5A1E91F4F}" type="pres">
      <dgm:prSet presAssocID="{7933F3C4-CCF6-41EC-BBEB-1C2F107A09B3}" presName="spacing" presStyleCnt="0"/>
      <dgm:spPr/>
    </dgm:pt>
    <dgm:pt modelId="{154AF6E5-05D5-471E-B4C3-6547E838C638}" type="pres">
      <dgm:prSet presAssocID="{D68BABAB-32FB-4DB7-A6A6-A0354BBAE7CD}" presName="composite" presStyleCnt="0"/>
      <dgm:spPr/>
    </dgm:pt>
    <dgm:pt modelId="{410D15B8-2C2D-451C-B6B4-1D9A990465BF}" type="pres">
      <dgm:prSet presAssocID="{D68BABAB-32FB-4DB7-A6A6-A0354BBAE7CD}" presName="imgShp" presStyleLbl="fgImgPlace1" presStyleIdx="3" presStyleCnt="4" custScaleX="96849" custScaleY="10016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5F1F4A6D-0777-46C9-BFB1-3429403C22C1}" type="pres">
      <dgm:prSet presAssocID="{D68BABAB-32FB-4DB7-A6A6-A0354BBAE7CD}" presName="txShp" presStyleLbl="node1" presStyleIdx="3" presStyleCnt="4">
        <dgm:presLayoutVars>
          <dgm:bulletEnabled val="1"/>
        </dgm:presLayoutVars>
      </dgm:prSet>
      <dgm:spPr/>
    </dgm:pt>
  </dgm:ptLst>
  <dgm:cxnLst>
    <dgm:cxn modelId="{5780080C-1158-4A31-8FCC-5430685BD81C}" type="presOf" srcId="{D68BABAB-32FB-4DB7-A6A6-A0354BBAE7CD}" destId="{5F1F4A6D-0777-46C9-BFB1-3429403C22C1}" srcOrd="0" destOrd="0" presId="urn:microsoft.com/office/officeart/2005/8/layout/vList3"/>
    <dgm:cxn modelId="{EDD98A0F-A932-4C21-8F6A-4F5889E14A33}" srcId="{9B14CF15-DB40-4CFB-B3AC-14C7CB5450EC}" destId="{D68BABAB-32FB-4DB7-A6A6-A0354BBAE7CD}" srcOrd="3" destOrd="0" parTransId="{51666C82-EA1C-493E-BDD6-6A113ADA323C}" sibTransId="{E7DD42DF-BD67-4F5B-8B2C-07ACBF678E94}"/>
    <dgm:cxn modelId="{BBAE6D4F-9D4E-486E-A96C-B4101FF11FB2}" srcId="{9B14CF15-DB40-4CFB-B3AC-14C7CB5450EC}" destId="{7D7412C5-89A2-4C6B-A6D9-19DCBADDA131}" srcOrd="1" destOrd="0" parTransId="{911F01F2-1D45-4B47-BD19-731036ADA40E}" sibTransId="{35BA5DD8-765A-4082-BA3E-F5B2B245617C}"/>
    <dgm:cxn modelId="{BEF169AF-E637-4C5D-9A0C-3B72BC789A27}" type="presOf" srcId="{84B68C9A-0165-41BC-8F0C-0C806CA9A803}" destId="{188E6509-7063-4FDC-8B27-64683992721F}" srcOrd="0" destOrd="0" presId="urn:microsoft.com/office/officeart/2005/8/layout/vList3"/>
    <dgm:cxn modelId="{CA26DFC1-86AF-4DB0-85FA-149C59025B80}" srcId="{9B14CF15-DB40-4CFB-B3AC-14C7CB5450EC}" destId="{84B68C9A-0165-41BC-8F0C-0C806CA9A803}" srcOrd="2" destOrd="0" parTransId="{17F3C0CE-5E9F-4940-9B32-98717D7D0F9C}" sibTransId="{7933F3C4-CCF6-41EC-BBEB-1C2F107A09B3}"/>
    <dgm:cxn modelId="{05B0C0C7-8836-4D89-89A2-1EA0A26C6D14}" srcId="{9B14CF15-DB40-4CFB-B3AC-14C7CB5450EC}" destId="{0A46B39E-8331-43C6-AB23-B6BA82D486F2}" srcOrd="0" destOrd="0" parTransId="{9A8BB9D9-235C-462D-B93D-D7D56DBC0668}" sibTransId="{CD5DC084-C0EF-4017-813E-02C1D9DE1B37}"/>
    <dgm:cxn modelId="{0C1F02CB-F09F-4D15-95B7-63E91A43A331}" type="presOf" srcId="{7D7412C5-89A2-4C6B-A6D9-19DCBADDA131}" destId="{968A4BC1-74D2-43DA-9A92-42BEE683EB7E}" srcOrd="0" destOrd="0" presId="urn:microsoft.com/office/officeart/2005/8/layout/vList3"/>
    <dgm:cxn modelId="{74CF51ED-AB47-404D-8781-8480B0BE536C}" type="presOf" srcId="{9B14CF15-DB40-4CFB-B3AC-14C7CB5450EC}" destId="{7D4D5BAA-4586-4E1B-80E6-87527FFE37DF}" srcOrd="0" destOrd="0" presId="urn:microsoft.com/office/officeart/2005/8/layout/vList3"/>
    <dgm:cxn modelId="{A2A469F1-6C76-4311-86E3-489500DEC80C}" type="presOf" srcId="{0A46B39E-8331-43C6-AB23-B6BA82D486F2}" destId="{3F50FE58-CAED-43F0-93A0-23242A53183C}" srcOrd="0" destOrd="0" presId="urn:microsoft.com/office/officeart/2005/8/layout/vList3"/>
    <dgm:cxn modelId="{010474DB-1299-4DBB-BF07-4D80A05F1163}" type="presParOf" srcId="{7D4D5BAA-4586-4E1B-80E6-87527FFE37DF}" destId="{42DCDBD0-5004-4518-87B9-ADC0BB0C299F}" srcOrd="0" destOrd="0" presId="urn:microsoft.com/office/officeart/2005/8/layout/vList3"/>
    <dgm:cxn modelId="{80623956-2B2B-491F-9365-1A92B50E28ED}" type="presParOf" srcId="{42DCDBD0-5004-4518-87B9-ADC0BB0C299F}" destId="{B113EB9C-196D-4491-BCD2-DC901B981B58}" srcOrd="0" destOrd="0" presId="urn:microsoft.com/office/officeart/2005/8/layout/vList3"/>
    <dgm:cxn modelId="{AE049BF2-8D93-4952-A301-739D749FC7EE}" type="presParOf" srcId="{42DCDBD0-5004-4518-87B9-ADC0BB0C299F}" destId="{3F50FE58-CAED-43F0-93A0-23242A53183C}" srcOrd="1" destOrd="0" presId="urn:microsoft.com/office/officeart/2005/8/layout/vList3"/>
    <dgm:cxn modelId="{E17577C9-362B-4027-BC6D-56CC1339D32B}" type="presParOf" srcId="{7D4D5BAA-4586-4E1B-80E6-87527FFE37DF}" destId="{162CE9B3-B915-4F1E-8194-CDC8EA309423}" srcOrd="1" destOrd="0" presId="urn:microsoft.com/office/officeart/2005/8/layout/vList3"/>
    <dgm:cxn modelId="{D492E09A-8A2C-4B64-AD7B-53F962F01DAA}" type="presParOf" srcId="{7D4D5BAA-4586-4E1B-80E6-87527FFE37DF}" destId="{BD6FB871-C6C3-4A2D-9F1C-F095732DA0FB}" srcOrd="2" destOrd="0" presId="urn:microsoft.com/office/officeart/2005/8/layout/vList3"/>
    <dgm:cxn modelId="{A580F1DB-3201-4F4C-B71A-17EDCD856CA9}" type="presParOf" srcId="{BD6FB871-C6C3-4A2D-9F1C-F095732DA0FB}" destId="{715EBC73-F10B-425A-875E-E840BE0BBC5E}" srcOrd="0" destOrd="0" presId="urn:microsoft.com/office/officeart/2005/8/layout/vList3"/>
    <dgm:cxn modelId="{93AE2E4B-B5C4-4F19-B9A8-112D98A6FAA6}" type="presParOf" srcId="{BD6FB871-C6C3-4A2D-9F1C-F095732DA0FB}" destId="{968A4BC1-74D2-43DA-9A92-42BEE683EB7E}" srcOrd="1" destOrd="0" presId="urn:microsoft.com/office/officeart/2005/8/layout/vList3"/>
    <dgm:cxn modelId="{765A5F76-70E4-4513-A8F8-2BC42B271B4C}" type="presParOf" srcId="{7D4D5BAA-4586-4E1B-80E6-87527FFE37DF}" destId="{5DBCC3B5-567B-468B-83B1-B09FE678A67A}" srcOrd="3" destOrd="0" presId="urn:microsoft.com/office/officeart/2005/8/layout/vList3"/>
    <dgm:cxn modelId="{B41312BF-B207-4246-B4B5-09A2BFA08B71}" type="presParOf" srcId="{7D4D5BAA-4586-4E1B-80E6-87527FFE37DF}" destId="{FA0ED391-56CE-4498-8E4E-1B6F3F08454D}" srcOrd="4" destOrd="0" presId="urn:microsoft.com/office/officeart/2005/8/layout/vList3"/>
    <dgm:cxn modelId="{7A0E1863-C8A2-41DF-BECE-74A8BA91C515}" type="presParOf" srcId="{FA0ED391-56CE-4498-8E4E-1B6F3F08454D}" destId="{F9AADA53-B145-4236-B48E-94B3ED222A70}" srcOrd="0" destOrd="0" presId="urn:microsoft.com/office/officeart/2005/8/layout/vList3"/>
    <dgm:cxn modelId="{9BB99161-1637-4CD8-9C27-3D723E3A1D1C}" type="presParOf" srcId="{FA0ED391-56CE-4498-8E4E-1B6F3F08454D}" destId="{188E6509-7063-4FDC-8B27-64683992721F}" srcOrd="1" destOrd="0" presId="urn:microsoft.com/office/officeart/2005/8/layout/vList3"/>
    <dgm:cxn modelId="{1F913BCF-1989-4460-851E-8309823EEC8B}" type="presParOf" srcId="{7D4D5BAA-4586-4E1B-80E6-87527FFE37DF}" destId="{774B2E12-3E9A-4B4C-9B8B-74B5A1E91F4F}" srcOrd="5" destOrd="0" presId="urn:microsoft.com/office/officeart/2005/8/layout/vList3"/>
    <dgm:cxn modelId="{D7D55527-D59B-439B-9E29-1E3B9DF5F7D1}" type="presParOf" srcId="{7D4D5BAA-4586-4E1B-80E6-87527FFE37DF}" destId="{154AF6E5-05D5-471E-B4C3-6547E838C638}" srcOrd="6" destOrd="0" presId="urn:microsoft.com/office/officeart/2005/8/layout/vList3"/>
    <dgm:cxn modelId="{1E6E1BC4-0127-4C61-AADB-9DC72D0FD6B1}" type="presParOf" srcId="{154AF6E5-05D5-471E-B4C3-6547E838C638}" destId="{410D15B8-2C2D-451C-B6B4-1D9A990465BF}" srcOrd="0" destOrd="0" presId="urn:microsoft.com/office/officeart/2005/8/layout/vList3"/>
    <dgm:cxn modelId="{679E63BD-F450-4954-8EC8-337151996449}" type="presParOf" srcId="{154AF6E5-05D5-471E-B4C3-6547E838C638}" destId="{5F1F4A6D-0777-46C9-BFB1-3429403C22C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5D7359-F2F8-4B4B-9254-C8CFC6CB8AFB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8218D955-34EF-4FC9-9112-B5BD23A3F7DF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Национальная экономика, национальная оборона, судебная власть, правоохранительная</a:t>
          </a:r>
          <a:r>
            <a:rPr lang="ru-RU" baseline="0" dirty="0">
              <a:latin typeface="Times New Roman" pitchFamily="18" charset="0"/>
              <a:cs typeface="Times New Roman" pitchFamily="18" charset="0"/>
            </a:rPr>
            <a:t> деятельность и обеспечение безопасности, охрана природы      1 259,0                                                                   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BC372BD-178A-4BE6-9ACA-37820262670C}" type="parTrans" cxnId="{7EE9AC0D-BD20-4C86-BCF6-724FDDDEFAC9}">
      <dgm:prSet/>
      <dgm:spPr/>
      <dgm:t>
        <a:bodyPr/>
        <a:lstStyle/>
        <a:p>
          <a:endParaRPr lang="ru-RU"/>
        </a:p>
      </dgm:t>
    </dgm:pt>
    <dgm:pt modelId="{507CB7A5-0C5A-4EDF-9923-D1236631BA70}" type="sibTrans" cxnId="{7EE9AC0D-BD20-4C86-BCF6-724FDDDEFAC9}">
      <dgm:prSet/>
      <dgm:spPr/>
      <dgm:t>
        <a:bodyPr/>
        <a:lstStyle/>
        <a:p>
          <a:endParaRPr lang="ru-RU"/>
        </a:p>
      </dgm:t>
    </dgm:pt>
    <dgm:pt modelId="{6E44DD24-9C29-4AEA-A6BC-FEAF59EBFC88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Общегосударственная деятельность                                   4 138,6</a:t>
          </a:r>
        </a:p>
      </dgm:t>
    </dgm:pt>
    <dgm:pt modelId="{47AADDE7-1B67-432F-8BEA-6BD1F0E43BCD}" type="parTrans" cxnId="{1ECEDA60-CB46-49DE-8C81-51ABDF61B1E8}">
      <dgm:prSet/>
      <dgm:spPr/>
      <dgm:t>
        <a:bodyPr/>
        <a:lstStyle/>
        <a:p>
          <a:endParaRPr lang="ru-RU"/>
        </a:p>
      </dgm:t>
    </dgm:pt>
    <dgm:pt modelId="{CE19FDB3-BC9F-419B-BF47-0DECDD418F32}" type="sibTrans" cxnId="{1ECEDA60-CB46-49DE-8C81-51ABDF61B1E8}">
      <dgm:prSet/>
      <dgm:spPr/>
      <dgm:t>
        <a:bodyPr/>
        <a:lstStyle/>
        <a:p>
          <a:endParaRPr lang="ru-RU"/>
        </a:p>
      </dgm:t>
    </dgm:pt>
    <dgm:pt modelId="{522CD0D6-7D51-4F7B-BB5E-DC3169890CEB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Социальная политика                            2 869,8</a:t>
          </a:r>
        </a:p>
      </dgm:t>
    </dgm:pt>
    <dgm:pt modelId="{536F1F99-E6A0-4ADC-80D6-AF8BE7E9CF3D}" type="parTrans" cxnId="{46A44723-E904-4060-94FF-26532C2C47D6}">
      <dgm:prSet/>
      <dgm:spPr/>
      <dgm:t>
        <a:bodyPr/>
        <a:lstStyle/>
        <a:p>
          <a:endParaRPr lang="ru-RU"/>
        </a:p>
      </dgm:t>
    </dgm:pt>
    <dgm:pt modelId="{3DF1B60E-8D4A-4E69-94B6-0B4BC163AD4C}" type="sibTrans" cxnId="{46A44723-E904-4060-94FF-26532C2C47D6}">
      <dgm:prSet/>
      <dgm:spPr/>
      <dgm:t>
        <a:bodyPr/>
        <a:lstStyle/>
        <a:p>
          <a:endParaRPr lang="ru-RU"/>
        </a:p>
      </dgm:t>
    </dgm:pt>
    <dgm:pt modelId="{55C83D45-9EAF-4041-94D5-5ECFD5F89A74}" type="pres">
      <dgm:prSet presAssocID="{735D7359-F2F8-4B4B-9254-C8CFC6CB8AFB}" presName="linearFlow" presStyleCnt="0">
        <dgm:presLayoutVars>
          <dgm:dir/>
          <dgm:resizeHandles val="exact"/>
        </dgm:presLayoutVars>
      </dgm:prSet>
      <dgm:spPr/>
    </dgm:pt>
    <dgm:pt modelId="{16CB5C59-B4E3-4E15-B711-338779AD6927}" type="pres">
      <dgm:prSet presAssocID="{8218D955-34EF-4FC9-9112-B5BD23A3F7DF}" presName="composite" presStyleCnt="0"/>
      <dgm:spPr/>
    </dgm:pt>
    <dgm:pt modelId="{89817D3C-2860-4253-BFAF-AA97392CE8CE}" type="pres">
      <dgm:prSet presAssocID="{8218D955-34EF-4FC9-9112-B5BD23A3F7DF}" presName="imgShp" presStyleLbl="fgImgPlace1" presStyleIdx="0" presStyleCnt="3"/>
      <dgm:spPr/>
    </dgm:pt>
    <dgm:pt modelId="{2EAF1E0B-5000-4051-AE3F-38C2DA6CDDD8}" type="pres">
      <dgm:prSet presAssocID="{8218D955-34EF-4FC9-9112-B5BD23A3F7DF}" presName="txShp" presStyleLbl="node1" presStyleIdx="0" presStyleCnt="3" custLinFactNeighborX="1651" custLinFactNeighborY="2354">
        <dgm:presLayoutVars>
          <dgm:bulletEnabled val="1"/>
        </dgm:presLayoutVars>
      </dgm:prSet>
      <dgm:spPr/>
    </dgm:pt>
    <dgm:pt modelId="{11598FFC-3CC7-4D0F-9EF8-7567599AEF40}" type="pres">
      <dgm:prSet presAssocID="{507CB7A5-0C5A-4EDF-9923-D1236631BA70}" presName="spacing" presStyleCnt="0"/>
      <dgm:spPr/>
    </dgm:pt>
    <dgm:pt modelId="{5DFB862C-7BAA-4CFE-9C71-31C89016C845}" type="pres">
      <dgm:prSet presAssocID="{6E44DD24-9C29-4AEA-A6BC-FEAF59EBFC88}" presName="composite" presStyleCnt="0"/>
      <dgm:spPr/>
    </dgm:pt>
    <dgm:pt modelId="{3BF6A017-6FF2-43D7-9A1D-BE453D54B55C}" type="pres">
      <dgm:prSet presAssocID="{6E44DD24-9C29-4AEA-A6BC-FEAF59EBFC88}" presName="imgShp" presStyleLbl="fgImgPlace1" presStyleIdx="1" presStyleCnt="3"/>
      <dgm:spPr/>
    </dgm:pt>
    <dgm:pt modelId="{AC65CAC9-CF09-4DE7-B316-FFAF971B5A32}" type="pres">
      <dgm:prSet presAssocID="{6E44DD24-9C29-4AEA-A6BC-FEAF59EBFC88}" presName="txShp" presStyleLbl="node1" presStyleIdx="1" presStyleCnt="3">
        <dgm:presLayoutVars>
          <dgm:bulletEnabled val="1"/>
        </dgm:presLayoutVars>
      </dgm:prSet>
      <dgm:spPr/>
    </dgm:pt>
    <dgm:pt modelId="{F763C803-1782-4E34-92D2-40635839EB8F}" type="pres">
      <dgm:prSet presAssocID="{CE19FDB3-BC9F-419B-BF47-0DECDD418F32}" presName="spacing" presStyleCnt="0"/>
      <dgm:spPr/>
    </dgm:pt>
    <dgm:pt modelId="{F9A0DCF5-C6AC-41A2-884B-CA9FF8AFB1D0}" type="pres">
      <dgm:prSet presAssocID="{522CD0D6-7D51-4F7B-BB5E-DC3169890CEB}" presName="composite" presStyleCnt="0"/>
      <dgm:spPr/>
    </dgm:pt>
    <dgm:pt modelId="{1D68B158-B09F-41CB-ADB5-C89C806418D2}" type="pres">
      <dgm:prSet presAssocID="{522CD0D6-7D51-4F7B-BB5E-DC3169890CEB}" presName="imgShp" presStyleLbl="fgImgPlace1" presStyleIdx="2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37178A02-417D-491F-9EA3-C604E3519E55}" type="pres">
      <dgm:prSet presAssocID="{522CD0D6-7D51-4F7B-BB5E-DC3169890CEB}" presName="txShp" presStyleLbl="node1" presStyleIdx="2" presStyleCnt="3">
        <dgm:presLayoutVars>
          <dgm:bulletEnabled val="1"/>
        </dgm:presLayoutVars>
      </dgm:prSet>
      <dgm:spPr/>
    </dgm:pt>
  </dgm:ptLst>
  <dgm:cxnLst>
    <dgm:cxn modelId="{7EE9AC0D-BD20-4C86-BCF6-724FDDDEFAC9}" srcId="{735D7359-F2F8-4B4B-9254-C8CFC6CB8AFB}" destId="{8218D955-34EF-4FC9-9112-B5BD23A3F7DF}" srcOrd="0" destOrd="0" parTransId="{EBC372BD-178A-4BE6-9ACA-37820262670C}" sibTransId="{507CB7A5-0C5A-4EDF-9923-D1236631BA70}"/>
    <dgm:cxn modelId="{46A44723-E904-4060-94FF-26532C2C47D6}" srcId="{735D7359-F2F8-4B4B-9254-C8CFC6CB8AFB}" destId="{522CD0D6-7D51-4F7B-BB5E-DC3169890CEB}" srcOrd="2" destOrd="0" parTransId="{536F1F99-E6A0-4ADC-80D6-AF8BE7E9CF3D}" sibTransId="{3DF1B60E-8D4A-4E69-94B6-0B4BC163AD4C}"/>
    <dgm:cxn modelId="{EAA6B92E-E260-4391-A97C-99D73BB875F9}" type="presOf" srcId="{735D7359-F2F8-4B4B-9254-C8CFC6CB8AFB}" destId="{55C83D45-9EAF-4041-94D5-5ECFD5F89A74}" srcOrd="0" destOrd="0" presId="urn:microsoft.com/office/officeart/2005/8/layout/vList3"/>
    <dgm:cxn modelId="{6D96D53A-D501-44CB-9AA2-ABBE072A6372}" type="presOf" srcId="{6E44DD24-9C29-4AEA-A6BC-FEAF59EBFC88}" destId="{AC65CAC9-CF09-4DE7-B316-FFAF971B5A32}" srcOrd="0" destOrd="0" presId="urn:microsoft.com/office/officeart/2005/8/layout/vList3"/>
    <dgm:cxn modelId="{94EFEB5E-9D8C-4871-AB2C-04B25C52A3C3}" type="presOf" srcId="{522CD0D6-7D51-4F7B-BB5E-DC3169890CEB}" destId="{37178A02-417D-491F-9EA3-C604E3519E55}" srcOrd="0" destOrd="0" presId="urn:microsoft.com/office/officeart/2005/8/layout/vList3"/>
    <dgm:cxn modelId="{1ECEDA60-CB46-49DE-8C81-51ABDF61B1E8}" srcId="{735D7359-F2F8-4B4B-9254-C8CFC6CB8AFB}" destId="{6E44DD24-9C29-4AEA-A6BC-FEAF59EBFC88}" srcOrd="1" destOrd="0" parTransId="{47AADDE7-1B67-432F-8BEA-6BD1F0E43BCD}" sibTransId="{CE19FDB3-BC9F-419B-BF47-0DECDD418F32}"/>
    <dgm:cxn modelId="{982A04B6-7982-4B37-8382-C83D64FA01F9}" type="presOf" srcId="{8218D955-34EF-4FC9-9112-B5BD23A3F7DF}" destId="{2EAF1E0B-5000-4051-AE3F-38C2DA6CDDD8}" srcOrd="0" destOrd="0" presId="urn:microsoft.com/office/officeart/2005/8/layout/vList3"/>
    <dgm:cxn modelId="{E4BE760A-54A0-422E-8FE1-81759F1873F2}" type="presParOf" srcId="{55C83D45-9EAF-4041-94D5-5ECFD5F89A74}" destId="{16CB5C59-B4E3-4E15-B711-338779AD6927}" srcOrd="0" destOrd="0" presId="urn:microsoft.com/office/officeart/2005/8/layout/vList3"/>
    <dgm:cxn modelId="{20A39658-6E4D-4172-AE01-8FC4CA1716F1}" type="presParOf" srcId="{16CB5C59-B4E3-4E15-B711-338779AD6927}" destId="{89817D3C-2860-4253-BFAF-AA97392CE8CE}" srcOrd="0" destOrd="0" presId="urn:microsoft.com/office/officeart/2005/8/layout/vList3"/>
    <dgm:cxn modelId="{99DAC269-C855-49C7-9DF6-027295DA85A7}" type="presParOf" srcId="{16CB5C59-B4E3-4E15-B711-338779AD6927}" destId="{2EAF1E0B-5000-4051-AE3F-38C2DA6CDDD8}" srcOrd="1" destOrd="0" presId="urn:microsoft.com/office/officeart/2005/8/layout/vList3"/>
    <dgm:cxn modelId="{AD9F6D49-5143-432D-BA94-1FE8FA2F7065}" type="presParOf" srcId="{55C83D45-9EAF-4041-94D5-5ECFD5F89A74}" destId="{11598FFC-3CC7-4D0F-9EF8-7567599AEF40}" srcOrd="1" destOrd="0" presId="urn:microsoft.com/office/officeart/2005/8/layout/vList3"/>
    <dgm:cxn modelId="{AFFD0F1A-64C2-45A1-9D85-75882A7D08F0}" type="presParOf" srcId="{55C83D45-9EAF-4041-94D5-5ECFD5F89A74}" destId="{5DFB862C-7BAA-4CFE-9C71-31C89016C845}" srcOrd="2" destOrd="0" presId="urn:microsoft.com/office/officeart/2005/8/layout/vList3"/>
    <dgm:cxn modelId="{5B7C3101-E2F0-465B-851B-8572FE715509}" type="presParOf" srcId="{5DFB862C-7BAA-4CFE-9C71-31C89016C845}" destId="{3BF6A017-6FF2-43D7-9A1D-BE453D54B55C}" srcOrd="0" destOrd="0" presId="urn:microsoft.com/office/officeart/2005/8/layout/vList3"/>
    <dgm:cxn modelId="{17637EA1-EE7E-48EE-858D-D3A62996B640}" type="presParOf" srcId="{5DFB862C-7BAA-4CFE-9C71-31C89016C845}" destId="{AC65CAC9-CF09-4DE7-B316-FFAF971B5A32}" srcOrd="1" destOrd="0" presId="urn:microsoft.com/office/officeart/2005/8/layout/vList3"/>
    <dgm:cxn modelId="{CE6E6A6D-4857-4599-BD36-C389D6A1A46D}" type="presParOf" srcId="{55C83D45-9EAF-4041-94D5-5ECFD5F89A74}" destId="{F763C803-1782-4E34-92D2-40635839EB8F}" srcOrd="3" destOrd="0" presId="urn:microsoft.com/office/officeart/2005/8/layout/vList3"/>
    <dgm:cxn modelId="{92E34DB4-0114-41AD-A025-B07609F30440}" type="presParOf" srcId="{55C83D45-9EAF-4041-94D5-5ECFD5F89A74}" destId="{F9A0DCF5-C6AC-41A2-884B-CA9FF8AFB1D0}" srcOrd="4" destOrd="0" presId="urn:microsoft.com/office/officeart/2005/8/layout/vList3"/>
    <dgm:cxn modelId="{5827F90A-E673-4388-8EFE-C3EB6D51F2D7}" type="presParOf" srcId="{F9A0DCF5-C6AC-41A2-884B-CA9FF8AFB1D0}" destId="{1D68B158-B09F-41CB-ADB5-C89C806418D2}" srcOrd="0" destOrd="0" presId="urn:microsoft.com/office/officeart/2005/8/layout/vList3"/>
    <dgm:cxn modelId="{AF278E8C-1C4C-4E1E-8EB6-98FA80FBF455}" type="presParOf" srcId="{F9A0DCF5-C6AC-41A2-884B-CA9FF8AFB1D0}" destId="{37178A02-417D-491F-9EA3-C604E3519E5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E1140E-E437-4B7D-AD27-F0E0819B966A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5EAFB2B4-36FC-47C2-9A8B-67FABD7BBF0C}">
      <dgm:prSet phldrT="[Текст]"/>
      <dgm:spPr>
        <a:gradFill rotWithShape="0"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Оплата труда        </a:t>
          </a:r>
        </a:p>
        <a:p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19 062,8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ADA1D0A-76EC-4B43-8FC4-292EA6972CF1}" type="parTrans" cxnId="{88F6DFAD-6B07-4E87-B187-626B3B6D5136}">
      <dgm:prSet/>
      <dgm:spPr/>
      <dgm:t>
        <a:bodyPr/>
        <a:lstStyle/>
        <a:p>
          <a:endParaRPr lang="ru-RU"/>
        </a:p>
      </dgm:t>
    </dgm:pt>
    <dgm:pt modelId="{F56D8403-CCEE-4EE4-941E-7E2F49E4B985}" type="sibTrans" cxnId="{88F6DFAD-6B07-4E87-B187-626B3B6D5136}">
      <dgm:prSet/>
      <dgm:spPr/>
      <dgm:t>
        <a:bodyPr/>
        <a:lstStyle/>
        <a:p>
          <a:endParaRPr lang="ru-RU"/>
        </a:p>
      </dgm:t>
    </dgm:pt>
    <dgm:pt modelId="{EF056CB6-24A9-46C0-96C4-2436AB6762E5}">
      <dgm:prSet phldrT="[Текст]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>
              <a:latin typeface="Times New Roman" pitchFamily="18" charset="0"/>
              <a:cs typeface="Times New Roman" pitchFamily="18" charset="0"/>
            </a:rPr>
            <a:t>Медикаменты, продукты питания, коммунальные услуги, трансферты населению      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>
              <a:latin typeface="Times New Roman" pitchFamily="18" charset="0"/>
              <a:cs typeface="Times New Roman" pitchFamily="18" charset="0"/>
            </a:rPr>
            <a:t>4 448,4</a:t>
          </a:r>
          <a:endParaRPr lang="ru-RU" dirty="0">
            <a:latin typeface="Times New Roman" pitchFamily="18" charset="0"/>
            <a:cs typeface="Times New Roman" pitchFamily="18" charset="0"/>
          </a:endParaRP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3A3D44B4-919E-4F16-A857-D781F6125BF9}" type="parTrans" cxnId="{72FE0EA5-3895-46A3-A2B7-0B93C9D670F1}">
      <dgm:prSet/>
      <dgm:spPr/>
      <dgm:t>
        <a:bodyPr/>
        <a:lstStyle/>
        <a:p>
          <a:endParaRPr lang="ru-RU"/>
        </a:p>
      </dgm:t>
    </dgm:pt>
    <dgm:pt modelId="{5D96E004-72FA-45E1-A5C2-241E87D0802D}" type="sibTrans" cxnId="{72FE0EA5-3895-46A3-A2B7-0B93C9D670F1}">
      <dgm:prSet/>
      <dgm:spPr/>
      <dgm:t>
        <a:bodyPr/>
        <a:lstStyle/>
        <a:p>
          <a:endParaRPr lang="ru-RU"/>
        </a:p>
      </dgm:t>
    </dgm:pt>
    <dgm:pt modelId="{104128D0-16AA-4125-9F1A-46E1451D32FB}">
      <dgm:prSet/>
      <dgm:sp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>
              <a:latin typeface="Times New Roman" pitchFamily="18" charset="0"/>
              <a:cs typeface="Times New Roman" pitchFamily="18" charset="0"/>
            </a:rPr>
            <a:t>Субсидии    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>
              <a:latin typeface="Times New Roman" pitchFamily="18" charset="0"/>
              <a:cs typeface="Times New Roman" pitchFamily="18" charset="0"/>
            </a:rPr>
            <a:t>  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1 752,9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94DB9F1E-05DD-4409-BA1F-B5D235A81815}" type="parTrans" cxnId="{A2839E13-F77B-4060-A624-4FA5E4382CAC}">
      <dgm:prSet/>
      <dgm:spPr/>
      <dgm:t>
        <a:bodyPr/>
        <a:lstStyle/>
        <a:p>
          <a:endParaRPr lang="ru-RU"/>
        </a:p>
      </dgm:t>
    </dgm:pt>
    <dgm:pt modelId="{878BD4B7-CE14-48CF-B907-F6C29AB0FDAC}" type="sibTrans" cxnId="{A2839E13-F77B-4060-A624-4FA5E4382CAC}">
      <dgm:prSet/>
      <dgm:spPr/>
      <dgm:t>
        <a:bodyPr/>
        <a:lstStyle/>
        <a:p>
          <a:endParaRPr lang="ru-RU"/>
        </a:p>
      </dgm:t>
    </dgm:pt>
    <dgm:pt modelId="{7312B148-635E-4A71-BA63-3E35CBC6A6AE}">
      <dgm:prSet/>
      <dgm:spPr>
        <a:gradFill rotWithShape="0">
          <a:gsLst>
            <a:gs pos="0">
              <a:schemeClr val="accent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</dgm:spPr>
      <dgm:t>
        <a:bodyPr/>
        <a:lstStyle/>
        <a:p>
          <a:pPr rtl="0"/>
          <a:r>
            <a:rPr lang="ru-RU" dirty="0">
              <a:latin typeface="Times New Roman" pitchFamily="18" charset="0"/>
              <a:cs typeface="Times New Roman" pitchFamily="18" charset="0"/>
            </a:rPr>
            <a:t>Капитальные расходы</a:t>
          </a:r>
        </a:p>
        <a:p>
          <a:pPr rtl="0"/>
          <a:r>
            <a:rPr lang="en-US" dirty="0">
              <a:latin typeface="Times New Roman" pitchFamily="18" charset="0"/>
              <a:cs typeface="Times New Roman" pitchFamily="18" charset="0"/>
            </a:rPr>
            <a:t>2 495,7</a:t>
          </a:r>
          <a:endParaRPr lang="ru-RU" dirty="0">
            <a:latin typeface="Times New Roman" pitchFamily="18" charset="0"/>
            <a:cs typeface="Times New Roman" pitchFamily="18" charset="0"/>
          </a:endParaRPr>
        </a:p>
        <a:p>
          <a:pPr rtl="0"/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5C1A3DC-0828-4724-9AAC-C7853E27AD59}" type="parTrans" cxnId="{6599523A-5907-4908-A189-5F1BFD1E6A6C}">
      <dgm:prSet/>
      <dgm:spPr/>
      <dgm:t>
        <a:bodyPr/>
        <a:lstStyle/>
        <a:p>
          <a:endParaRPr lang="ru-RU"/>
        </a:p>
      </dgm:t>
    </dgm:pt>
    <dgm:pt modelId="{C5F6F82A-B222-45E6-BB9E-8C06DC1284C2}" type="sibTrans" cxnId="{6599523A-5907-4908-A189-5F1BFD1E6A6C}">
      <dgm:prSet/>
      <dgm:spPr/>
      <dgm:t>
        <a:bodyPr/>
        <a:lstStyle/>
        <a:p>
          <a:endParaRPr lang="ru-RU"/>
        </a:p>
      </dgm:t>
    </dgm:pt>
    <dgm:pt modelId="{63171BEA-DE7A-451A-BF84-24A0184DF782}" type="pres">
      <dgm:prSet presAssocID="{7FE1140E-E437-4B7D-AD27-F0E0819B966A}" presName="Name0" presStyleCnt="0">
        <dgm:presLayoutVars>
          <dgm:dir/>
          <dgm:animLvl val="lvl"/>
          <dgm:resizeHandles val="exact"/>
        </dgm:presLayoutVars>
      </dgm:prSet>
      <dgm:spPr/>
    </dgm:pt>
    <dgm:pt modelId="{80202252-F986-491F-B863-6CA6D90EC0EB}" type="pres">
      <dgm:prSet presAssocID="{5EAFB2B4-36FC-47C2-9A8B-67FABD7BBF0C}" presName="Name8" presStyleCnt="0"/>
      <dgm:spPr/>
    </dgm:pt>
    <dgm:pt modelId="{9ECEA22F-EF3E-448C-8F61-1E97B184C9C8}" type="pres">
      <dgm:prSet presAssocID="{5EAFB2B4-36FC-47C2-9A8B-67FABD7BBF0C}" presName="level" presStyleLbl="node1" presStyleIdx="0" presStyleCnt="4">
        <dgm:presLayoutVars>
          <dgm:chMax val="1"/>
          <dgm:bulletEnabled val="1"/>
        </dgm:presLayoutVars>
      </dgm:prSet>
      <dgm:spPr/>
    </dgm:pt>
    <dgm:pt modelId="{54A963A5-DE9B-421C-AA5F-3DF637696CD8}" type="pres">
      <dgm:prSet presAssocID="{5EAFB2B4-36FC-47C2-9A8B-67FABD7BBF0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D980D72-5F50-41C7-AC55-CBDB81D79380}" type="pres">
      <dgm:prSet presAssocID="{EF056CB6-24A9-46C0-96C4-2436AB6762E5}" presName="Name8" presStyleCnt="0"/>
      <dgm:spPr/>
    </dgm:pt>
    <dgm:pt modelId="{7603FC26-BBCF-456B-A624-540208D97463}" type="pres">
      <dgm:prSet presAssocID="{EF056CB6-24A9-46C0-96C4-2436AB6762E5}" presName="level" presStyleLbl="node1" presStyleIdx="1" presStyleCnt="4">
        <dgm:presLayoutVars>
          <dgm:chMax val="1"/>
          <dgm:bulletEnabled val="1"/>
        </dgm:presLayoutVars>
      </dgm:prSet>
      <dgm:spPr/>
    </dgm:pt>
    <dgm:pt modelId="{92A471D4-A7F9-428F-87AC-1E57732F5FD8}" type="pres">
      <dgm:prSet presAssocID="{EF056CB6-24A9-46C0-96C4-2436AB6762E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09F9C70-4072-47C1-BE75-DEDD19336200}" type="pres">
      <dgm:prSet presAssocID="{104128D0-16AA-4125-9F1A-46E1451D32FB}" presName="Name8" presStyleCnt="0"/>
      <dgm:spPr/>
    </dgm:pt>
    <dgm:pt modelId="{1733A02B-6520-4D20-887B-DD8083416613}" type="pres">
      <dgm:prSet presAssocID="{104128D0-16AA-4125-9F1A-46E1451D32FB}" presName="level" presStyleLbl="node1" presStyleIdx="2" presStyleCnt="4">
        <dgm:presLayoutVars>
          <dgm:chMax val="1"/>
          <dgm:bulletEnabled val="1"/>
        </dgm:presLayoutVars>
      </dgm:prSet>
      <dgm:spPr/>
    </dgm:pt>
    <dgm:pt modelId="{A596C534-874F-41C6-9879-E969E2E4DA7D}" type="pres">
      <dgm:prSet presAssocID="{104128D0-16AA-4125-9F1A-46E1451D32F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FC46745-E750-4266-835A-3D634E177F0C}" type="pres">
      <dgm:prSet presAssocID="{7312B148-635E-4A71-BA63-3E35CBC6A6AE}" presName="Name8" presStyleCnt="0"/>
      <dgm:spPr/>
    </dgm:pt>
    <dgm:pt modelId="{BB51E7FF-BE4B-4A94-B6F6-60CFB5537E15}" type="pres">
      <dgm:prSet presAssocID="{7312B148-635E-4A71-BA63-3E35CBC6A6AE}" presName="level" presStyleLbl="node1" presStyleIdx="3" presStyleCnt="4">
        <dgm:presLayoutVars>
          <dgm:chMax val="1"/>
          <dgm:bulletEnabled val="1"/>
        </dgm:presLayoutVars>
      </dgm:prSet>
      <dgm:spPr/>
    </dgm:pt>
    <dgm:pt modelId="{4CEA89E8-90A7-48DD-A275-FD575B358765}" type="pres">
      <dgm:prSet presAssocID="{7312B148-635E-4A71-BA63-3E35CBC6A6AE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A2839E13-F77B-4060-A624-4FA5E4382CAC}" srcId="{7FE1140E-E437-4B7D-AD27-F0E0819B966A}" destId="{104128D0-16AA-4125-9F1A-46E1451D32FB}" srcOrd="2" destOrd="0" parTransId="{94DB9F1E-05DD-4409-BA1F-B5D235A81815}" sibTransId="{878BD4B7-CE14-48CF-B907-F6C29AB0FDAC}"/>
    <dgm:cxn modelId="{A2991F2B-3ADE-48E8-8ABE-5B0B573AF178}" type="presOf" srcId="{7312B148-635E-4A71-BA63-3E35CBC6A6AE}" destId="{4CEA89E8-90A7-48DD-A275-FD575B358765}" srcOrd="1" destOrd="0" presId="urn:microsoft.com/office/officeart/2005/8/layout/pyramid3"/>
    <dgm:cxn modelId="{6599523A-5907-4908-A189-5F1BFD1E6A6C}" srcId="{7FE1140E-E437-4B7D-AD27-F0E0819B966A}" destId="{7312B148-635E-4A71-BA63-3E35CBC6A6AE}" srcOrd="3" destOrd="0" parTransId="{35C1A3DC-0828-4724-9AAC-C7853E27AD59}" sibTransId="{C5F6F82A-B222-45E6-BB9E-8C06DC1284C2}"/>
    <dgm:cxn modelId="{098A0646-736B-4CD3-9F86-B311FCB2ECB0}" type="presOf" srcId="{5EAFB2B4-36FC-47C2-9A8B-67FABD7BBF0C}" destId="{9ECEA22F-EF3E-448C-8F61-1E97B184C9C8}" srcOrd="0" destOrd="0" presId="urn:microsoft.com/office/officeart/2005/8/layout/pyramid3"/>
    <dgm:cxn modelId="{BB38FC4B-4A7D-4772-9F56-3EE3B81D7B87}" type="presOf" srcId="{7312B148-635E-4A71-BA63-3E35CBC6A6AE}" destId="{BB51E7FF-BE4B-4A94-B6F6-60CFB5537E15}" srcOrd="0" destOrd="0" presId="urn:microsoft.com/office/officeart/2005/8/layout/pyramid3"/>
    <dgm:cxn modelId="{C6DBAA53-0595-462A-A7D5-63A651DDA202}" type="presOf" srcId="{5EAFB2B4-36FC-47C2-9A8B-67FABD7BBF0C}" destId="{54A963A5-DE9B-421C-AA5F-3DF637696CD8}" srcOrd="1" destOrd="0" presId="urn:microsoft.com/office/officeart/2005/8/layout/pyramid3"/>
    <dgm:cxn modelId="{E132188A-7228-4900-AD30-0DE9CD78D6D4}" type="presOf" srcId="{EF056CB6-24A9-46C0-96C4-2436AB6762E5}" destId="{7603FC26-BBCF-456B-A624-540208D97463}" srcOrd="0" destOrd="0" presId="urn:microsoft.com/office/officeart/2005/8/layout/pyramid3"/>
    <dgm:cxn modelId="{85D6728D-6DF9-45D7-B10D-F15B85165145}" type="presOf" srcId="{EF056CB6-24A9-46C0-96C4-2436AB6762E5}" destId="{92A471D4-A7F9-428F-87AC-1E57732F5FD8}" srcOrd="1" destOrd="0" presId="urn:microsoft.com/office/officeart/2005/8/layout/pyramid3"/>
    <dgm:cxn modelId="{2608A08F-DA58-4588-83EF-0C014A01F832}" type="presOf" srcId="{7FE1140E-E437-4B7D-AD27-F0E0819B966A}" destId="{63171BEA-DE7A-451A-BF84-24A0184DF782}" srcOrd="0" destOrd="0" presId="urn:microsoft.com/office/officeart/2005/8/layout/pyramid3"/>
    <dgm:cxn modelId="{72FE0EA5-3895-46A3-A2B7-0B93C9D670F1}" srcId="{7FE1140E-E437-4B7D-AD27-F0E0819B966A}" destId="{EF056CB6-24A9-46C0-96C4-2436AB6762E5}" srcOrd="1" destOrd="0" parTransId="{3A3D44B4-919E-4F16-A857-D781F6125BF9}" sibTransId="{5D96E004-72FA-45E1-A5C2-241E87D0802D}"/>
    <dgm:cxn modelId="{88F6DFAD-6B07-4E87-B187-626B3B6D5136}" srcId="{7FE1140E-E437-4B7D-AD27-F0E0819B966A}" destId="{5EAFB2B4-36FC-47C2-9A8B-67FABD7BBF0C}" srcOrd="0" destOrd="0" parTransId="{0ADA1D0A-76EC-4B43-8FC4-292EA6972CF1}" sibTransId="{F56D8403-CCEE-4EE4-941E-7E2F49E4B985}"/>
    <dgm:cxn modelId="{AAE41BBE-3D3B-4693-876D-8268244DEFA0}" type="presOf" srcId="{104128D0-16AA-4125-9F1A-46E1451D32FB}" destId="{A596C534-874F-41C6-9879-E969E2E4DA7D}" srcOrd="1" destOrd="0" presId="urn:microsoft.com/office/officeart/2005/8/layout/pyramid3"/>
    <dgm:cxn modelId="{2B6609C7-EEB0-4DBB-8D3A-8DB3E8C19B21}" type="presOf" srcId="{104128D0-16AA-4125-9F1A-46E1451D32FB}" destId="{1733A02B-6520-4D20-887B-DD8083416613}" srcOrd="0" destOrd="0" presId="urn:microsoft.com/office/officeart/2005/8/layout/pyramid3"/>
    <dgm:cxn modelId="{7BF0298D-0B05-4E3D-B486-432CEFAF1B35}" type="presParOf" srcId="{63171BEA-DE7A-451A-BF84-24A0184DF782}" destId="{80202252-F986-491F-B863-6CA6D90EC0EB}" srcOrd="0" destOrd="0" presId="urn:microsoft.com/office/officeart/2005/8/layout/pyramid3"/>
    <dgm:cxn modelId="{5CAE0DD3-A51C-421C-989F-6D3553C167A8}" type="presParOf" srcId="{80202252-F986-491F-B863-6CA6D90EC0EB}" destId="{9ECEA22F-EF3E-448C-8F61-1E97B184C9C8}" srcOrd="0" destOrd="0" presId="urn:microsoft.com/office/officeart/2005/8/layout/pyramid3"/>
    <dgm:cxn modelId="{2CBCBB54-34CC-4FC6-9DEE-D75A42EF427C}" type="presParOf" srcId="{80202252-F986-491F-B863-6CA6D90EC0EB}" destId="{54A963A5-DE9B-421C-AA5F-3DF637696CD8}" srcOrd="1" destOrd="0" presId="urn:microsoft.com/office/officeart/2005/8/layout/pyramid3"/>
    <dgm:cxn modelId="{0FD8CEA2-B54E-4F17-8586-DC7111F5AC6B}" type="presParOf" srcId="{63171BEA-DE7A-451A-BF84-24A0184DF782}" destId="{0D980D72-5F50-41C7-AC55-CBDB81D79380}" srcOrd="1" destOrd="0" presId="urn:microsoft.com/office/officeart/2005/8/layout/pyramid3"/>
    <dgm:cxn modelId="{EC96E1CD-6D19-43D3-9B6B-A7FF650A3334}" type="presParOf" srcId="{0D980D72-5F50-41C7-AC55-CBDB81D79380}" destId="{7603FC26-BBCF-456B-A624-540208D97463}" srcOrd="0" destOrd="0" presId="urn:microsoft.com/office/officeart/2005/8/layout/pyramid3"/>
    <dgm:cxn modelId="{430C1F3B-4356-4D28-B15E-35EDC85301FF}" type="presParOf" srcId="{0D980D72-5F50-41C7-AC55-CBDB81D79380}" destId="{92A471D4-A7F9-428F-87AC-1E57732F5FD8}" srcOrd="1" destOrd="0" presId="urn:microsoft.com/office/officeart/2005/8/layout/pyramid3"/>
    <dgm:cxn modelId="{3930C45F-2790-48D6-ADC3-51C5ED334FFB}" type="presParOf" srcId="{63171BEA-DE7A-451A-BF84-24A0184DF782}" destId="{509F9C70-4072-47C1-BE75-DEDD19336200}" srcOrd="2" destOrd="0" presId="urn:microsoft.com/office/officeart/2005/8/layout/pyramid3"/>
    <dgm:cxn modelId="{39A3EADE-8229-4D46-8844-9997AE694E0E}" type="presParOf" srcId="{509F9C70-4072-47C1-BE75-DEDD19336200}" destId="{1733A02B-6520-4D20-887B-DD8083416613}" srcOrd="0" destOrd="0" presId="urn:microsoft.com/office/officeart/2005/8/layout/pyramid3"/>
    <dgm:cxn modelId="{13E2F8E0-059F-4367-AB5A-43C8023112F7}" type="presParOf" srcId="{509F9C70-4072-47C1-BE75-DEDD19336200}" destId="{A596C534-874F-41C6-9879-E969E2E4DA7D}" srcOrd="1" destOrd="0" presId="urn:microsoft.com/office/officeart/2005/8/layout/pyramid3"/>
    <dgm:cxn modelId="{943FBF6F-4CCC-4BE1-B05E-97588B7C4D21}" type="presParOf" srcId="{63171BEA-DE7A-451A-BF84-24A0184DF782}" destId="{5FC46745-E750-4266-835A-3D634E177F0C}" srcOrd="3" destOrd="0" presId="urn:microsoft.com/office/officeart/2005/8/layout/pyramid3"/>
    <dgm:cxn modelId="{B5C91F1F-1B61-48EF-9587-8B79F8263CF6}" type="presParOf" srcId="{5FC46745-E750-4266-835A-3D634E177F0C}" destId="{BB51E7FF-BE4B-4A94-B6F6-60CFB5537E15}" srcOrd="0" destOrd="0" presId="urn:microsoft.com/office/officeart/2005/8/layout/pyramid3"/>
    <dgm:cxn modelId="{00DAEACA-4F1C-470B-A614-8F712E978288}" type="presParOf" srcId="{5FC46745-E750-4266-835A-3D634E177F0C}" destId="{4CEA89E8-90A7-48DD-A275-FD575B358765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F133F7-6D50-47BF-86F5-9A8A588AE81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0AABA45-BE76-46E8-97B6-361413B1F0BC}">
      <dgm:prSet/>
      <dgm:sp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1"/>
          <a:tileRect/>
        </a:gradFill>
      </dgm:spPr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Оплата текущего содержания сооружений благоустройства</a:t>
          </a:r>
        </a:p>
        <a:p>
          <a:r>
            <a:rPr lang="en-US" dirty="0">
              <a:latin typeface="Times New Roman" pitchFamily="18" charset="0"/>
              <a:cs typeface="Times New Roman" pitchFamily="18" charset="0"/>
            </a:rPr>
            <a:t>1 311,4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9713E5F-3222-4D12-A2F0-191D53251318}" type="parTrans" cxnId="{00C0D31B-FD88-4232-B198-8DE7642E94C5}">
      <dgm:prSet/>
      <dgm:spPr/>
      <dgm:t>
        <a:bodyPr/>
        <a:lstStyle/>
        <a:p>
          <a:endParaRPr lang="ru-RU"/>
        </a:p>
      </dgm:t>
    </dgm:pt>
    <dgm:pt modelId="{13992E09-11C8-4A01-AED2-393746303B20}" type="sibTrans" cxnId="{00C0D31B-FD88-4232-B198-8DE7642E94C5}">
      <dgm:prSet/>
      <dgm:spPr/>
      <dgm:t>
        <a:bodyPr/>
        <a:lstStyle/>
        <a:p>
          <a:endParaRPr lang="ru-RU"/>
        </a:p>
      </dgm:t>
    </dgm:pt>
    <dgm:pt modelId="{89E9A40D-52E3-462B-8321-203E7CF949F4}">
      <dgm:prSet/>
      <dgm:sp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</dgm:spPr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Обслуживание долга органов местного управления и самоуправления</a:t>
          </a:r>
        </a:p>
        <a:p>
          <a:r>
            <a:rPr lang="ru-RU" dirty="0">
              <a:latin typeface="Times New Roman" pitchFamily="18" charset="0"/>
              <a:cs typeface="Times New Roman" pitchFamily="18" charset="0"/>
            </a:rPr>
            <a:t>-</a:t>
          </a:r>
        </a:p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A0FD057-AB72-4A2D-ADEF-6507357F7715}" type="parTrans" cxnId="{78ED43AC-14D8-4E0F-B406-68E6338E7F8E}">
      <dgm:prSet/>
      <dgm:spPr/>
      <dgm:t>
        <a:bodyPr/>
        <a:lstStyle/>
        <a:p>
          <a:endParaRPr lang="ru-RU"/>
        </a:p>
      </dgm:t>
    </dgm:pt>
    <dgm:pt modelId="{52425EA5-C25A-4980-81B0-2FB686A1D043}" type="sibTrans" cxnId="{78ED43AC-14D8-4E0F-B406-68E6338E7F8E}">
      <dgm:prSet/>
      <dgm:spPr/>
      <dgm:t>
        <a:bodyPr/>
        <a:lstStyle/>
        <a:p>
          <a:endParaRPr lang="ru-RU"/>
        </a:p>
      </dgm:t>
    </dgm:pt>
    <dgm:pt modelId="{BE2A7DA5-1CED-4722-9114-26FB0E9B7F9B}">
      <dgm:prSet/>
      <dgm:sp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</dgm:spPr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Иные расходы</a:t>
          </a:r>
        </a:p>
        <a:p>
          <a:r>
            <a:rPr lang="en-US" dirty="0">
              <a:latin typeface="Times New Roman" pitchFamily="18" charset="0"/>
              <a:cs typeface="Times New Roman" pitchFamily="18" charset="0"/>
            </a:rPr>
            <a:t>3 538,2</a:t>
          </a:r>
          <a:endParaRPr lang="ru-RU" dirty="0">
            <a:latin typeface="Times New Roman" pitchFamily="18" charset="0"/>
            <a:cs typeface="Times New Roman" pitchFamily="18" charset="0"/>
          </a:endParaRPr>
        </a:p>
        <a:p>
          <a:endParaRPr lang="ru-RU" dirty="0"/>
        </a:p>
      </dgm:t>
    </dgm:pt>
    <dgm:pt modelId="{FDF8039A-78F0-4ECA-B9C4-0A01FAF4B108}" type="parTrans" cxnId="{A9E6880A-3048-4774-A368-A59E7124F1FE}">
      <dgm:prSet/>
      <dgm:spPr/>
      <dgm:t>
        <a:bodyPr/>
        <a:lstStyle/>
        <a:p>
          <a:endParaRPr lang="ru-RU"/>
        </a:p>
      </dgm:t>
    </dgm:pt>
    <dgm:pt modelId="{7762E7B7-E789-48C3-AD3C-C3427E35B951}" type="sibTrans" cxnId="{A9E6880A-3048-4774-A368-A59E7124F1FE}">
      <dgm:prSet/>
      <dgm:spPr/>
      <dgm:t>
        <a:bodyPr/>
        <a:lstStyle/>
        <a:p>
          <a:endParaRPr lang="ru-RU"/>
        </a:p>
      </dgm:t>
    </dgm:pt>
    <dgm:pt modelId="{7290CDA6-2834-484C-89E3-894D4F8821CE}" type="pres">
      <dgm:prSet presAssocID="{FFF133F7-6D50-47BF-86F5-9A8A588AE811}" presName="Name0" presStyleCnt="0">
        <dgm:presLayoutVars>
          <dgm:dir/>
          <dgm:animLvl val="lvl"/>
          <dgm:resizeHandles val="exact"/>
        </dgm:presLayoutVars>
      </dgm:prSet>
      <dgm:spPr/>
    </dgm:pt>
    <dgm:pt modelId="{65CD21EF-D99C-4650-84AD-DECC23044FC7}" type="pres">
      <dgm:prSet presAssocID="{89E9A40D-52E3-462B-8321-203E7CF949F4}" presName="Name8" presStyleCnt="0"/>
      <dgm:spPr/>
    </dgm:pt>
    <dgm:pt modelId="{03B08270-B549-41D3-9164-736099F31F7E}" type="pres">
      <dgm:prSet presAssocID="{89E9A40D-52E3-462B-8321-203E7CF949F4}" presName="level" presStyleLbl="node1" presStyleIdx="0" presStyleCnt="3">
        <dgm:presLayoutVars>
          <dgm:chMax val="1"/>
          <dgm:bulletEnabled val="1"/>
        </dgm:presLayoutVars>
      </dgm:prSet>
      <dgm:spPr/>
    </dgm:pt>
    <dgm:pt modelId="{97DFB815-B8DD-4824-8346-FAFBAE967AAB}" type="pres">
      <dgm:prSet presAssocID="{89E9A40D-52E3-462B-8321-203E7CF949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B223B03-C00B-4421-802F-E0E444D91AA5}" type="pres">
      <dgm:prSet presAssocID="{F0AABA45-BE76-46E8-97B6-361413B1F0BC}" presName="Name8" presStyleCnt="0"/>
      <dgm:spPr/>
    </dgm:pt>
    <dgm:pt modelId="{89146CFD-99CE-4F53-BD50-C539518EAF69}" type="pres">
      <dgm:prSet presAssocID="{F0AABA45-BE76-46E8-97B6-361413B1F0BC}" presName="level" presStyleLbl="node1" presStyleIdx="1" presStyleCnt="3">
        <dgm:presLayoutVars>
          <dgm:chMax val="1"/>
          <dgm:bulletEnabled val="1"/>
        </dgm:presLayoutVars>
      </dgm:prSet>
      <dgm:spPr/>
    </dgm:pt>
    <dgm:pt modelId="{62C9D871-7BDB-4F48-BE47-80F167B53A12}" type="pres">
      <dgm:prSet presAssocID="{F0AABA45-BE76-46E8-97B6-361413B1F0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43B172D-4F4C-495E-B318-96CD753F7826}" type="pres">
      <dgm:prSet presAssocID="{BE2A7DA5-1CED-4722-9114-26FB0E9B7F9B}" presName="Name8" presStyleCnt="0"/>
      <dgm:spPr/>
    </dgm:pt>
    <dgm:pt modelId="{7CC63CA1-B32E-4C34-A683-D1BB09E3656E}" type="pres">
      <dgm:prSet presAssocID="{BE2A7DA5-1CED-4722-9114-26FB0E9B7F9B}" presName="level" presStyleLbl="node1" presStyleIdx="2" presStyleCnt="3">
        <dgm:presLayoutVars>
          <dgm:chMax val="1"/>
          <dgm:bulletEnabled val="1"/>
        </dgm:presLayoutVars>
      </dgm:prSet>
      <dgm:spPr/>
    </dgm:pt>
    <dgm:pt modelId="{464ADB94-36CB-4CBB-A1EF-1FAA7DCAB058}" type="pres">
      <dgm:prSet presAssocID="{BE2A7DA5-1CED-4722-9114-26FB0E9B7F9B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A9E6880A-3048-4774-A368-A59E7124F1FE}" srcId="{FFF133F7-6D50-47BF-86F5-9A8A588AE811}" destId="{BE2A7DA5-1CED-4722-9114-26FB0E9B7F9B}" srcOrd="2" destOrd="0" parTransId="{FDF8039A-78F0-4ECA-B9C4-0A01FAF4B108}" sibTransId="{7762E7B7-E789-48C3-AD3C-C3427E35B951}"/>
    <dgm:cxn modelId="{00C0D31B-FD88-4232-B198-8DE7642E94C5}" srcId="{FFF133F7-6D50-47BF-86F5-9A8A588AE811}" destId="{F0AABA45-BE76-46E8-97B6-361413B1F0BC}" srcOrd="1" destOrd="0" parTransId="{D9713E5F-3222-4D12-A2F0-191D53251318}" sibTransId="{13992E09-11C8-4A01-AED2-393746303B20}"/>
    <dgm:cxn modelId="{39EB6D40-D499-4D52-BA6B-A012C18D422C}" type="presOf" srcId="{F0AABA45-BE76-46E8-97B6-361413B1F0BC}" destId="{89146CFD-99CE-4F53-BD50-C539518EAF69}" srcOrd="0" destOrd="0" presId="urn:microsoft.com/office/officeart/2005/8/layout/pyramid1"/>
    <dgm:cxn modelId="{FBCB455F-6FAD-4D78-859F-7C575AF80F7C}" type="presOf" srcId="{89E9A40D-52E3-462B-8321-203E7CF949F4}" destId="{03B08270-B549-41D3-9164-736099F31F7E}" srcOrd="0" destOrd="0" presId="urn:microsoft.com/office/officeart/2005/8/layout/pyramid1"/>
    <dgm:cxn modelId="{91EA6D46-D0DF-4D30-AFDD-6F6578094A0B}" type="presOf" srcId="{BE2A7DA5-1CED-4722-9114-26FB0E9B7F9B}" destId="{7CC63CA1-B32E-4C34-A683-D1BB09E3656E}" srcOrd="0" destOrd="0" presId="urn:microsoft.com/office/officeart/2005/8/layout/pyramid1"/>
    <dgm:cxn modelId="{97BB9991-BF04-4760-A74B-FFC6F1ABE17E}" type="presOf" srcId="{BE2A7DA5-1CED-4722-9114-26FB0E9B7F9B}" destId="{464ADB94-36CB-4CBB-A1EF-1FAA7DCAB058}" srcOrd="1" destOrd="0" presId="urn:microsoft.com/office/officeart/2005/8/layout/pyramid1"/>
    <dgm:cxn modelId="{8C774596-2639-40A0-976C-2CFBBB08DC37}" type="presOf" srcId="{F0AABA45-BE76-46E8-97B6-361413B1F0BC}" destId="{62C9D871-7BDB-4F48-BE47-80F167B53A12}" srcOrd="1" destOrd="0" presId="urn:microsoft.com/office/officeart/2005/8/layout/pyramid1"/>
    <dgm:cxn modelId="{78ED43AC-14D8-4E0F-B406-68E6338E7F8E}" srcId="{FFF133F7-6D50-47BF-86F5-9A8A588AE811}" destId="{89E9A40D-52E3-462B-8321-203E7CF949F4}" srcOrd="0" destOrd="0" parTransId="{EA0FD057-AB72-4A2D-ADEF-6507357F7715}" sibTransId="{52425EA5-C25A-4980-81B0-2FB686A1D043}"/>
    <dgm:cxn modelId="{D0AC9CE2-B21E-4D08-81AD-E371E2DA143C}" type="presOf" srcId="{89E9A40D-52E3-462B-8321-203E7CF949F4}" destId="{97DFB815-B8DD-4824-8346-FAFBAE967AAB}" srcOrd="1" destOrd="0" presId="urn:microsoft.com/office/officeart/2005/8/layout/pyramid1"/>
    <dgm:cxn modelId="{96834FFA-54B3-476A-8B40-32E5C1CCE9E1}" type="presOf" srcId="{FFF133F7-6D50-47BF-86F5-9A8A588AE811}" destId="{7290CDA6-2834-484C-89E3-894D4F8821CE}" srcOrd="0" destOrd="0" presId="urn:microsoft.com/office/officeart/2005/8/layout/pyramid1"/>
    <dgm:cxn modelId="{AF2232CA-D59F-49DC-A4C0-B4C75A78AEE8}" type="presParOf" srcId="{7290CDA6-2834-484C-89E3-894D4F8821CE}" destId="{65CD21EF-D99C-4650-84AD-DECC23044FC7}" srcOrd="0" destOrd="0" presId="urn:microsoft.com/office/officeart/2005/8/layout/pyramid1"/>
    <dgm:cxn modelId="{302DAAEC-5003-4A1F-BC2A-A784D1920CED}" type="presParOf" srcId="{65CD21EF-D99C-4650-84AD-DECC23044FC7}" destId="{03B08270-B549-41D3-9164-736099F31F7E}" srcOrd="0" destOrd="0" presId="urn:microsoft.com/office/officeart/2005/8/layout/pyramid1"/>
    <dgm:cxn modelId="{80F7E7E4-7F44-43A1-AE3E-5A90C4F8905C}" type="presParOf" srcId="{65CD21EF-D99C-4650-84AD-DECC23044FC7}" destId="{97DFB815-B8DD-4824-8346-FAFBAE967AAB}" srcOrd="1" destOrd="0" presId="urn:microsoft.com/office/officeart/2005/8/layout/pyramid1"/>
    <dgm:cxn modelId="{00ACDBE3-A99F-4756-B539-6FAC3683FA21}" type="presParOf" srcId="{7290CDA6-2834-484C-89E3-894D4F8821CE}" destId="{2B223B03-C00B-4421-802F-E0E444D91AA5}" srcOrd="1" destOrd="0" presId="urn:microsoft.com/office/officeart/2005/8/layout/pyramid1"/>
    <dgm:cxn modelId="{DDA080F0-A144-4EB5-A8A0-30826A7B04ED}" type="presParOf" srcId="{2B223B03-C00B-4421-802F-E0E444D91AA5}" destId="{89146CFD-99CE-4F53-BD50-C539518EAF69}" srcOrd="0" destOrd="0" presId="urn:microsoft.com/office/officeart/2005/8/layout/pyramid1"/>
    <dgm:cxn modelId="{23212FD5-DBC0-4987-BC75-A98FCB0267D1}" type="presParOf" srcId="{2B223B03-C00B-4421-802F-E0E444D91AA5}" destId="{62C9D871-7BDB-4F48-BE47-80F167B53A12}" srcOrd="1" destOrd="0" presId="urn:microsoft.com/office/officeart/2005/8/layout/pyramid1"/>
    <dgm:cxn modelId="{AAA9CE0F-D114-4BA6-B2A1-F959695F756D}" type="presParOf" srcId="{7290CDA6-2834-484C-89E3-894D4F8821CE}" destId="{643B172D-4F4C-495E-B318-96CD753F7826}" srcOrd="2" destOrd="0" presId="urn:microsoft.com/office/officeart/2005/8/layout/pyramid1"/>
    <dgm:cxn modelId="{35EA21CD-3370-42CC-83C8-70875921C071}" type="presParOf" srcId="{643B172D-4F4C-495E-B318-96CD753F7826}" destId="{7CC63CA1-B32E-4C34-A683-D1BB09E3656E}" srcOrd="0" destOrd="0" presId="urn:microsoft.com/office/officeart/2005/8/layout/pyramid1"/>
    <dgm:cxn modelId="{89EA5223-BD93-461D-B099-5D1826AA821F}" type="presParOf" srcId="{643B172D-4F4C-495E-B318-96CD753F7826}" destId="{464ADB94-36CB-4CBB-A1EF-1FAA7DCAB05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0FE58-CAED-43F0-93A0-23242A53183C}">
      <dsp:nvSpPr>
        <dsp:cNvPr id="0" name=""/>
        <dsp:cNvSpPr/>
      </dsp:nvSpPr>
      <dsp:spPr>
        <a:xfrm rot="10800000">
          <a:off x="957753" y="4334"/>
          <a:ext cx="2992494" cy="8288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491" tIns="49530" rIns="92456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Образование                                                10 267,1</a:t>
          </a:r>
          <a:endParaRPr lang="ru-RU" sz="1300" kern="1200" dirty="0"/>
        </a:p>
      </dsp:txBody>
      <dsp:txXfrm rot="10800000">
        <a:off x="1164960" y="4334"/>
        <a:ext cx="2785287" cy="828829"/>
      </dsp:txXfrm>
    </dsp:sp>
    <dsp:sp modelId="{B113EB9C-196D-4491-BCD2-DC901B981B58}">
      <dsp:nvSpPr>
        <dsp:cNvPr id="0" name=""/>
        <dsp:cNvSpPr/>
      </dsp:nvSpPr>
      <dsp:spPr>
        <a:xfrm>
          <a:off x="546541" y="2544"/>
          <a:ext cx="828829" cy="8288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8A4BC1-74D2-43DA-9A92-42BEE683EB7E}">
      <dsp:nvSpPr>
        <dsp:cNvPr id="0" name=""/>
        <dsp:cNvSpPr/>
      </dsp:nvSpPr>
      <dsp:spPr>
        <a:xfrm rot="10800000">
          <a:off x="960955" y="1078785"/>
          <a:ext cx="2992494" cy="8288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491" tIns="49530" rIns="92456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Здравоохранение                                  7 109,5</a:t>
          </a:r>
          <a:endParaRPr lang="ru-RU" sz="1300" kern="1200" dirty="0"/>
        </a:p>
      </dsp:txBody>
      <dsp:txXfrm rot="10800000">
        <a:off x="1168162" y="1078785"/>
        <a:ext cx="2785287" cy="828829"/>
      </dsp:txXfrm>
    </dsp:sp>
    <dsp:sp modelId="{715EBC73-F10B-425A-875E-E840BE0BBC5E}">
      <dsp:nvSpPr>
        <dsp:cNvPr id="0" name=""/>
        <dsp:cNvSpPr/>
      </dsp:nvSpPr>
      <dsp:spPr>
        <a:xfrm>
          <a:off x="546541" y="1078785"/>
          <a:ext cx="828829" cy="8288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8E6509-7063-4FDC-8B27-64683992721F}">
      <dsp:nvSpPr>
        <dsp:cNvPr id="0" name=""/>
        <dsp:cNvSpPr/>
      </dsp:nvSpPr>
      <dsp:spPr>
        <a:xfrm rot="10800000">
          <a:off x="960955" y="2155026"/>
          <a:ext cx="2992494" cy="8288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491" tIns="49530" rIns="92456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Жилищно-коммунальные услуги и жилищное строительство                          5 219,5</a:t>
          </a:r>
          <a:endParaRPr lang="ru-RU" sz="1300" kern="1200" dirty="0"/>
        </a:p>
      </dsp:txBody>
      <dsp:txXfrm rot="10800000">
        <a:off x="1168162" y="2155026"/>
        <a:ext cx="2785287" cy="828829"/>
      </dsp:txXfrm>
    </dsp:sp>
    <dsp:sp modelId="{F9AADA53-B145-4236-B48E-94B3ED222A70}">
      <dsp:nvSpPr>
        <dsp:cNvPr id="0" name=""/>
        <dsp:cNvSpPr/>
      </dsp:nvSpPr>
      <dsp:spPr>
        <a:xfrm>
          <a:off x="546541" y="2155026"/>
          <a:ext cx="828829" cy="8288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1F4A6D-0777-46C9-BFB1-3429403C22C1}">
      <dsp:nvSpPr>
        <dsp:cNvPr id="0" name=""/>
        <dsp:cNvSpPr/>
      </dsp:nvSpPr>
      <dsp:spPr>
        <a:xfrm rot="10800000">
          <a:off x="954426" y="3231946"/>
          <a:ext cx="2992494" cy="8288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491" tIns="49530" rIns="92456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Физическая культура, спорт, культура и средства массовой информации                                 1 745,9</a:t>
          </a:r>
          <a:endParaRPr lang="ru-RU" sz="1300" kern="1200" dirty="0"/>
        </a:p>
      </dsp:txBody>
      <dsp:txXfrm rot="10800000">
        <a:off x="1161633" y="3231946"/>
        <a:ext cx="2785287" cy="828829"/>
      </dsp:txXfrm>
    </dsp:sp>
    <dsp:sp modelId="{410D15B8-2C2D-451C-B6B4-1D9A990465BF}">
      <dsp:nvSpPr>
        <dsp:cNvPr id="0" name=""/>
        <dsp:cNvSpPr/>
      </dsp:nvSpPr>
      <dsp:spPr>
        <a:xfrm>
          <a:off x="553070" y="3231266"/>
          <a:ext cx="802712" cy="83018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AF1E0B-5000-4051-AE3F-38C2DA6CDDD8}">
      <dsp:nvSpPr>
        <dsp:cNvPr id="0" name=""/>
        <dsp:cNvSpPr/>
      </dsp:nvSpPr>
      <dsp:spPr>
        <a:xfrm rot="10800000">
          <a:off x="1092023" y="27337"/>
          <a:ext cx="3016775" cy="112940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038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Национальная экономика, национальная оборона, судебная власть, правоохранительная</a:t>
          </a:r>
          <a:r>
            <a:rPr lang="ru-RU" sz="1200" kern="1200" baseline="0" dirty="0">
              <a:latin typeface="Times New Roman" pitchFamily="18" charset="0"/>
              <a:cs typeface="Times New Roman" pitchFamily="18" charset="0"/>
            </a:rPr>
            <a:t> деятельность и обеспечение безопасности, охрана природы      1 259,0                                                                    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374375" y="27337"/>
        <a:ext cx="2734423" cy="1129408"/>
      </dsp:txXfrm>
    </dsp:sp>
    <dsp:sp modelId="{89817D3C-2860-4253-BFAF-AA97392CE8CE}">
      <dsp:nvSpPr>
        <dsp:cNvPr id="0" name=""/>
        <dsp:cNvSpPr/>
      </dsp:nvSpPr>
      <dsp:spPr>
        <a:xfrm>
          <a:off x="477512" y="751"/>
          <a:ext cx="1129408" cy="112940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65CAC9-CF09-4DE7-B316-FFAF971B5A32}">
      <dsp:nvSpPr>
        <dsp:cNvPr id="0" name=""/>
        <dsp:cNvSpPr/>
      </dsp:nvSpPr>
      <dsp:spPr>
        <a:xfrm rot="10800000">
          <a:off x="1042216" y="1467295"/>
          <a:ext cx="3016775" cy="112940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038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Общегосударственная деятельность                                   4 138,6</a:t>
          </a:r>
        </a:p>
      </dsp:txBody>
      <dsp:txXfrm rot="10800000">
        <a:off x="1324568" y="1467295"/>
        <a:ext cx="2734423" cy="1129408"/>
      </dsp:txXfrm>
    </dsp:sp>
    <dsp:sp modelId="{3BF6A017-6FF2-43D7-9A1D-BE453D54B55C}">
      <dsp:nvSpPr>
        <dsp:cNvPr id="0" name=""/>
        <dsp:cNvSpPr/>
      </dsp:nvSpPr>
      <dsp:spPr>
        <a:xfrm>
          <a:off x="477512" y="1467295"/>
          <a:ext cx="1129408" cy="112940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178A02-417D-491F-9EA3-C604E3519E55}">
      <dsp:nvSpPr>
        <dsp:cNvPr id="0" name=""/>
        <dsp:cNvSpPr/>
      </dsp:nvSpPr>
      <dsp:spPr>
        <a:xfrm rot="10800000">
          <a:off x="1042216" y="2933840"/>
          <a:ext cx="3016775" cy="112940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038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Социальная политика                            2 869,8</a:t>
          </a:r>
        </a:p>
      </dsp:txBody>
      <dsp:txXfrm rot="10800000">
        <a:off x="1324568" y="2933840"/>
        <a:ext cx="2734423" cy="1129408"/>
      </dsp:txXfrm>
    </dsp:sp>
    <dsp:sp modelId="{1D68B158-B09F-41CB-ADB5-C89C806418D2}">
      <dsp:nvSpPr>
        <dsp:cNvPr id="0" name=""/>
        <dsp:cNvSpPr/>
      </dsp:nvSpPr>
      <dsp:spPr>
        <a:xfrm>
          <a:off x="477512" y="2933840"/>
          <a:ext cx="1129408" cy="1129408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EA22F-EF3E-448C-8F61-1E97B184C9C8}">
      <dsp:nvSpPr>
        <dsp:cNvPr id="0" name=""/>
        <dsp:cNvSpPr/>
      </dsp:nvSpPr>
      <dsp:spPr>
        <a:xfrm rot="10800000">
          <a:off x="0" y="0"/>
          <a:ext cx="4968552" cy="1332341"/>
        </a:xfrm>
        <a:prstGeom prst="trapezoid">
          <a:avLst>
            <a:gd name="adj" fmla="val 46615"/>
          </a:avLst>
        </a:prstGeom>
        <a:gradFill rotWithShape="0"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itchFamily="18" charset="0"/>
              <a:cs typeface="Times New Roman" pitchFamily="18" charset="0"/>
            </a:rPr>
            <a:t>Оплата труда       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>
              <a:latin typeface="Times New Roman" pitchFamily="18" charset="0"/>
              <a:cs typeface="Times New Roman" pitchFamily="18" charset="0"/>
            </a:rPr>
            <a:t>19 062,8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 rot="-10800000">
        <a:off x="869496" y="0"/>
        <a:ext cx="3229558" cy="1332341"/>
      </dsp:txXfrm>
    </dsp:sp>
    <dsp:sp modelId="{7603FC26-BBCF-456B-A624-540208D97463}">
      <dsp:nvSpPr>
        <dsp:cNvPr id="0" name=""/>
        <dsp:cNvSpPr/>
      </dsp:nvSpPr>
      <dsp:spPr>
        <a:xfrm rot="10800000">
          <a:off x="621069" y="1332341"/>
          <a:ext cx="3726414" cy="1332341"/>
        </a:xfrm>
        <a:prstGeom prst="trapezoid">
          <a:avLst>
            <a:gd name="adj" fmla="val 46615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>
              <a:latin typeface="Times New Roman" pitchFamily="18" charset="0"/>
              <a:cs typeface="Times New Roman" pitchFamily="18" charset="0"/>
            </a:rPr>
            <a:t>Медикаменты, продукты питания, коммунальные услуги, трансферты населению      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500" kern="1200" dirty="0">
              <a:latin typeface="Times New Roman" pitchFamily="18" charset="0"/>
              <a:cs typeface="Times New Roman" pitchFamily="18" charset="0"/>
            </a:rPr>
            <a:t>4 448,4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/>
        </a:p>
      </dsp:txBody>
      <dsp:txXfrm rot="-10800000">
        <a:off x="1273191" y="1332341"/>
        <a:ext cx="2422169" cy="1332341"/>
      </dsp:txXfrm>
    </dsp:sp>
    <dsp:sp modelId="{1733A02B-6520-4D20-887B-DD8083416613}">
      <dsp:nvSpPr>
        <dsp:cNvPr id="0" name=""/>
        <dsp:cNvSpPr/>
      </dsp:nvSpPr>
      <dsp:spPr>
        <a:xfrm rot="10800000">
          <a:off x="1242138" y="2664682"/>
          <a:ext cx="2484276" cy="1332341"/>
        </a:xfrm>
        <a:prstGeom prst="trapezoid">
          <a:avLst>
            <a:gd name="adj" fmla="val 46615"/>
          </a:avLst>
        </a:prstGeom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>
              <a:latin typeface="Times New Roman" pitchFamily="18" charset="0"/>
              <a:cs typeface="Times New Roman" pitchFamily="18" charset="0"/>
            </a:rPr>
            <a:t>Субсидии   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>
              <a:latin typeface="Times New Roman" pitchFamily="18" charset="0"/>
              <a:cs typeface="Times New Roman" pitchFamily="18" charset="0"/>
            </a:rPr>
            <a:t>  </a:t>
          </a:r>
          <a:r>
            <a:rPr lang="en-US" sz="1500" kern="1200" dirty="0">
              <a:latin typeface="Times New Roman" pitchFamily="18" charset="0"/>
              <a:cs typeface="Times New Roman" pitchFamily="18" charset="0"/>
            </a:rPr>
            <a:t>1 752,9</a:t>
          </a:r>
          <a:r>
            <a:rPr lang="ru-RU" sz="1500" kern="1200" dirty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/>
        </a:p>
      </dsp:txBody>
      <dsp:txXfrm rot="-10800000">
        <a:off x="1676886" y="2664682"/>
        <a:ext cx="1614779" cy="1332341"/>
      </dsp:txXfrm>
    </dsp:sp>
    <dsp:sp modelId="{BB51E7FF-BE4B-4A94-B6F6-60CFB5537E15}">
      <dsp:nvSpPr>
        <dsp:cNvPr id="0" name=""/>
        <dsp:cNvSpPr/>
      </dsp:nvSpPr>
      <dsp:spPr>
        <a:xfrm rot="10800000">
          <a:off x="1863207" y="3997023"/>
          <a:ext cx="1242138" cy="1332341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itchFamily="18" charset="0"/>
              <a:cs typeface="Times New Roman" pitchFamily="18" charset="0"/>
            </a:rPr>
            <a:t>Капитальные расходы</a:t>
          </a: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imes New Roman" pitchFamily="18" charset="0"/>
              <a:cs typeface="Times New Roman" pitchFamily="18" charset="0"/>
            </a:rPr>
            <a:t>2 495,7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 rot="-10800000">
        <a:off x="1863207" y="3997023"/>
        <a:ext cx="1242138" cy="13323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B08270-B549-41D3-9164-736099F31F7E}">
      <dsp:nvSpPr>
        <dsp:cNvPr id="0" name=""/>
        <dsp:cNvSpPr/>
      </dsp:nvSpPr>
      <dsp:spPr>
        <a:xfrm>
          <a:off x="1560173" y="0"/>
          <a:ext cx="1560173" cy="1709448"/>
        </a:xfrm>
        <a:prstGeom prst="trapezoid">
          <a:avLst>
            <a:gd name="adj" fmla="val 50000"/>
          </a:avLst>
        </a:prstGeom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Обслуживание долга органов местного управления и самоуправления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-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60173" y="0"/>
        <a:ext cx="1560173" cy="1709448"/>
      </dsp:txXfrm>
    </dsp:sp>
    <dsp:sp modelId="{89146CFD-99CE-4F53-BD50-C539518EAF69}">
      <dsp:nvSpPr>
        <dsp:cNvPr id="0" name=""/>
        <dsp:cNvSpPr/>
      </dsp:nvSpPr>
      <dsp:spPr>
        <a:xfrm>
          <a:off x="780086" y="1709448"/>
          <a:ext cx="3120346" cy="1709448"/>
        </a:xfrm>
        <a:prstGeom prst="trapezoid">
          <a:avLst>
            <a:gd name="adj" fmla="val 45634"/>
          </a:avLst>
        </a:prstGeom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1"/>
          <a:tileRect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Оплата текущего содержания сооружений благоустройства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Times New Roman" pitchFamily="18" charset="0"/>
              <a:cs typeface="Times New Roman" pitchFamily="18" charset="0"/>
            </a:rPr>
            <a:t>1 311,4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26147" y="1709448"/>
        <a:ext cx="2028225" cy="1709448"/>
      </dsp:txXfrm>
    </dsp:sp>
    <dsp:sp modelId="{7CC63CA1-B32E-4C34-A683-D1BB09E3656E}">
      <dsp:nvSpPr>
        <dsp:cNvPr id="0" name=""/>
        <dsp:cNvSpPr/>
      </dsp:nvSpPr>
      <dsp:spPr>
        <a:xfrm>
          <a:off x="0" y="3418896"/>
          <a:ext cx="4680520" cy="1709448"/>
        </a:xfrm>
        <a:prstGeom prst="trapezoid">
          <a:avLst>
            <a:gd name="adj" fmla="val 45634"/>
          </a:avLst>
        </a:prstGeom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Иные расходы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Times New Roman" pitchFamily="18" charset="0"/>
              <a:cs typeface="Times New Roman" pitchFamily="18" charset="0"/>
            </a:rPr>
            <a:t>3 538,2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 dirty="0"/>
        </a:p>
      </dsp:txBody>
      <dsp:txXfrm>
        <a:off x="819090" y="3418896"/>
        <a:ext cx="3042338" cy="1709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0.09838</cdr:x>
      <cdr:y>1.71449E-7</cdr:y>
    </cdr:from>
    <cdr:to>
      <cdr:x>0.68112</cdr:x>
      <cdr:y>0.06173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99587" y="1"/>
          <a:ext cx="5328597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endParaRPr lang="ru-RU" sz="15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0.1327</cdr:x>
      <cdr:y>0</cdr:y>
    </cdr:from>
    <cdr:to>
      <cdr:x>0.2327</cdr:x>
      <cdr:y>0.1494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13409" y="-446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0.71795</cdr:x>
      <cdr:y>0.93421</cdr:y>
    </cdr:from>
    <cdr:to>
      <cdr:x>0.93162</cdr:x>
      <cdr:y>0.98684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48672" y="5112568"/>
          <a:ext cx="1800156" cy="288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latin typeface="Times New Roman" pitchFamily="18" charset="0"/>
              <a:cs typeface="Times New Roman" pitchFamily="18" charset="0"/>
            </a:rPr>
            <a:t>↑ 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темп роста 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(↓ снижения)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0.12821</cdr:x>
      <cdr:y>0.25</cdr:y>
    </cdr:from>
    <cdr:to>
      <cdr:x>0.23674</cdr:x>
      <cdr:y>0.41709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80120" y="13681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0.88889</cdr:x>
      <cdr:y>0.6501</cdr:y>
    </cdr:from>
    <cdr:to>
      <cdr:x>0.94017</cdr:x>
      <cdr:y>0.73279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7488832" y="3962692"/>
          <a:ext cx="432048" cy="504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latin typeface="Times New Roman" pitchFamily="18" charset="0"/>
              <a:cs typeface="Times New Roman" pitchFamily="18" charset="0"/>
            </a:rPr>
            <a:t> ↑ 215,2%</a:t>
          </a:r>
        </a:p>
      </cdr:txBody>
    </cdr:sp>
  </cdr:relSizeAnchor>
  <cdr:relSizeAnchor xmlns:cdr="http://schemas.openxmlformats.org/drawingml/2006/chartDrawing">
    <cdr:from>
      <cdr:x>0.53846</cdr:x>
      <cdr:y>0.76316</cdr:y>
    </cdr:from>
    <cdr:to>
      <cdr:x>0.61538</cdr:x>
      <cdr:y>0.81579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536504" y="4176464"/>
          <a:ext cx="648047" cy="288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0.84615</cdr:x>
      <cdr:y>0.32895</cdr:y>
    </cdr:from>
    <cdr:to>
      <cdr:x>0.99145</cdr:x>
      <cdr:y>0.44737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7128792" y="1800210"/>
          <a:ext cx="1224110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latin typeface="Times New Roman" pitchFamily="18" charset="0"/>
              <a:cs typeface="Times New Roman" pitchFamily="18" charset="0"/>
            </a:rPr>
            <a:t>↓ 56,1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0.82906</cdr:x>
      <cdr:y>0.13158</cdr:y>
    </cdr:from>
    <cdr:to>
      <cdr:x>0.93162</cdr:x>
      <cdr:y>0.19737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984776" y="720086"/>
          <a:ext cx="864096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latin typeface="Times New Roman" pitchFamily="18" charset="0"/>
              <a:cs typeface="Times New Roman" pitchFamily="18" charset="0"/>
            </a:rPr>
            <a:t>↑101,6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0.87179</cdr:x>
      <cdr:y>0.23663</cdr:y>
    </cdr:from>
    <cdr:to>
      <cdr:x>0.99145</cdr:x>
      <cdr:y>0.27632</cdr:y>
    </cdr:to>
    <cdr:sp macro="" textlink="">
      <cdr:nvSpPr>
        <cdr:cNvPr id="8" name="TextBox 1"/>
        <cdr:cNvSpPr txBox="1"/>
      </cdr:nvSpPr>
      <cdr:spPr>
        <a:xfrm xmlns:a="http://schemas.openxmlformats.org/drawingml/2006/main" flipH="1">
          <a:off x="7344815" y="1442412"/>
          <a:ext cx="1008111" cy="2419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latin typeface="Times New Roman" pitchFamily="18" charset="0"/>
              <a:cs typeface="Times New Roman" pitchFamily="18" charset="0"/>
            </a:rPr>
            <a:t>  ↑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210,2%</a:t>
          </a:r>
        </a:p>
      </cdr:txBody>
    </cdr:sp>
  </cdr:relSizeAnchor>
  <cdr:relSizeAnchor xmlns:cdr="http://schemas.openxmlformats.org/drawingml/2006/chartDrawing">
    <cdr:from>
      <cdr:x>0.77778</cdr:x>
      <cdr:y>0.42105</cdr:y>
    </cdr:from>
    <cdr:to>
      <cdr:x>0.95727</cdr:x>
      <cdr:y>0.46108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552729" y="2566530"/>
          <a:ext cx="1512168" cy="244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latin typeface="Times New Roman" pitchFamily="18" charset="0"/>
              <a:cs typeface="Times New Roman" pitchFamily="18" charset="0"/>
            </a:rPr>
            <a:t>              ↑ 108,27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0.82906</cdr:x>
      <cdr:y>0.53947</cdr:y>
    </cdr:from>
    <cdr:to>
      <cdr:x>0.92308</cdr:x>
      <cdr:y>0.5921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6984776" y="2952328"/>
          <a:ext cx="792112" cy="288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latin typeface="Times New Roman" pitchFamily="18" charset="0"/>
              <a:cs typeface="Times New Roman" pitchFamily="18" charset="0"/>
            </a:rPr>
            <a:t>↓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94,1%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A90D7-64E2-413E-9D27-343C56ADEFC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7A19D-15FC-4C6C-9C3D-D8A2BFCB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529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EBE639-2C99-4931-8D66-3AD9F04653D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4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1" Type="http://schemas.openxmlformats.org/officeDocument/2006/relationships/tags" Target="../tags/tag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6.wmf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9201" y="1340768"/>
            <a:ext cx="8439586" cy="32316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i="1" cap="all" spc="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БЮЛЛЕТЕНЬ </a:t>
            </a:r>
          </a:p>
          <a:p>
            <a:pPr algn="ctr"/>
            <a:r>
              <a:rPr lang="ru-RU" sz="4400" b="1" i="1" cap="all" spc="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ОБ ИСПОЛНЕНИИ БЮДЖЕТА </a:t>
            </a:r>
            <a:r>
              <a:rPr lang="ru-RU" sz="4400" b="1" i="1" cap="all" spc="0" dirty="0" err="1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ГлусСКОГО</a:t>
            </a:r>
            <a:r>
              <a:rPr lang="ru-RU" sz="4400" b="1" i="1" cap="all" spc="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РАЙОНА </a:t>
            </a:r>
            <a:br>
              <a:rPr lang="ru-RU" sz="4400" b="1" i="1" cap="all" spc="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i="1" cap="all" spc="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за 9 месяцев </a:t>
            </a:r>
          </a:p>
          <a:p>
            <a:pPr algn="ctr"/>
            <a:r>
              <a:rPr lang="ru-RU" sz="3600" i="1" cap="all" spc="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3600" i="1" cap="all" spc="0" dirty="0" err="1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3600" cap="all" spc="0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5718855"/>
            <a:ext cx="4039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Финансовый отдел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Глусского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райисполкома</a:t>
            </a:r>
          </a:p>
        </p:txBody>
      </p:sp>
    </p:spTree>
    <p:extLst>
      <p:ext uri="{BB962C8B-B14F-4D97-AF65-F5344CB8AC3E}">
        <p14:creationId xmlns:p14="http://schemas.microsoft.com/office/powerpoint/2010/main" val="19960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5769">
        <p14:prism/>
      </p:transition>
    </mc:Choice>
    <mc:Fallback xmlns="">
      <p:transition spd="slow" advTm="576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64896" cy="64807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Динамика расходов сельских Советов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03577938"/>
              </p:ext>
            </p:extLst>
          </p:nvPr>
        </p:nvGraphicFramePr>
        <p:xfrm>
          <a:off x="467544" y="762452"/>
          <a:ext cx="8424936" cy="6095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712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8764">
        <p14:prism/>
      </p:transition>
    </mc:Choice>
    <mc:Fallback xmlns="">
      <p:transition spd="slow" advTm="1876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">
                                            <p:graphicEl>
                                              <a:chart seriesIdx="1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4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4">
                                            <p:graphicEl>
                                              <a:chart seriesIdx="1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4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6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">
                                            <p:graphicEl>
                                              <a:chart seriesIdx="1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El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2890" y="404664"/>
            <a:ext cx="8233536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0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СОСТАВ БЮДЖЕТА </a:t>
            </a:r>
            <a:r>
              <a:rPr lang="ru-RU" sz="3000" b="1" cap="all" spc="0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ГлусСКОГО</a:t>
            </a:r>
            <a:r>
              <a:rPr lang="ru-RU" sz="30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РАЙОНА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08104" y="2065784"/>
            <a:ext cx="316835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Базовый уровень 96,4%*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Районный бюджет (1 единица)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08104" y="2996952"/>
            <a:ext cx="33843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Первичный уровень 3,6%*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Бюджеты сельских советов (6 единиц)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18331" y="6187292"/>
            <a:ext cx="44454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/>
              <a:t>* - доля доходов за вычетом средств, передаваемых другим бюджетам</a:t>
            </a:r>
          </a:p>
        </p:txBody>
      </p:sp>
      <p:pic>
        <p:nvPicPr>
          <p:cNvPr id="1027" name="Picture 3" descr="P:\ЛУКЬЯНЧУК\ОТЧЕТ 2019\карта Глусского района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12" y="931772"/>
            <a:ext cx="4251351" cy="561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9930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1496">
        <p14:prism/>
      </p:transition>
    </mc:Choice>
    <mc:Fallback xmlns="">
      <p:transition spd="slow" advTm="2149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>
            <a:noAutofit/>
          </a:bodyPr>
          <a:lstStyle/>
          <a:p>
            <a:pPr marL="0" indent="0" algn="ctr" fontAlgn="auto">
              <a:lnSpc>
                <a:spcPts val="2300"/>
              </a:lnSpc>
              <a:spcAft>
                <a:spcPts val="0"/>
              </a:spcAft>
              <a:buNone/>
              <a:defRPr/>
            </a:pP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Удельный вес поступлений </a:t>
            </a:r>
            <a:b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налоговых и неналоговых платежей </a:t>
            </a:r>
            <a:b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консолидированный бюджет, %</a:t>
            </a: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23603335"/>
              </p:ext>
            </p:extLst>
          </p:nvPr>
        </p:nvGraphicFramePr>
        <p:xfrm>
          <a:off x="539552" y="1484784"/>
          <a:ext cx="8032750" cy="4303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257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8519">
        <p14:prism/>
      </p:transition>
    </mc:Choice>
    <mc:Fallback xmlns="">
      <p:transition spd="slow" advTm="1851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0"/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0"/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Sub>
          <a:bldChart bld="category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416824" cy="11430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sz="3200" dirty="0">
                <a:solidFill>
                  <a:schemeClr val="tx2"/>
                </a:solidFill>
              </a:rPr>
              <a:t>Поступления в общем объеме бюджета района, тыс. рублей</a:t>
            </a:r>
            <a:r>
              <a:rPr lang="ru-RU" sz="3200" dirty="0"/>
              <a:t> </a:t>
            </a:r>
          </a:p>
        </p:txBody>
      </p:sp>
      <p:graphicFrame>
        <p:nvGraphicFramePr>
          <p:cNvPr id="3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5166145"/>
              </p:ext>
            </p:extLst>
          </p:nvPr>
        </p:nvGraphicFramePr>
        <p:xfrm>
          <a:off x="950392" y="1463576"/>
          <a:ext cx="7108825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5508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87781" y="476672"/>
            <a:ext cx="8064896" cy="936104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Глусского района по функциональной классификации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7308304" y="1412776"/>
            <a:ext cx="1080120" cy="32659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17167697"/>
              </p:ext>
            </p:extLst>
          </p:nvPr>
        </p:nvGraphicFramePr>
        <p:xfrm>
          <a:off x="-14335" y="1830656"/>
          <a:ext cx="44999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05003677"/>
              </p:ext>
            </p:extLst>
          </p:nvPr>
        </p:nvGraphicFramePr>
        <p:xfrm>
          <a:off x="4283968" y="1844824"/>
          <a:ext cx="453650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028" name="Picture 4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92" y="1739368"/>
            <a:ext cx="827406" cy="84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Program Files (x86)\Microsoft Office\MEDIA\CAGCAT10\j0205462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99" y="3862944"/>
            <a:ext cx="867191" cy="86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66" y="2917060"/>
            <a:ext cx="563358" cy="884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Program Files (x86)\Microsoft Office\MEDIA\CAGCAT10\j0300840.wm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950917"/>
            <a:ext cx="1101983" cy="928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Program Files (x86)\Microsoft Office\MEDIA\CAGCAT10\j0335112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359162"/>
            <a:ext cx="1152128" cy="1005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5432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9900">
        <p14:prism/>
      </p:transition>
    </mc:Choice>
    <mc:Fallback xmlns="">
      <p:transition spd="slow" advTm="299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113EB9C-196D-4491-BCD2-DC901B981B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3">
                                            <p:graphicEl>
                                              <a:dgm id="{B113EB9C-196D-4491-BCD2-DC901B981B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F50FE58-CAED-43F0-93A0-23242A531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3000"/>
                                        <p:tgtEl>
                                          <p:spTgt spid="3">
                                            <p:graphicEl>
                                              <a:dgm id="{3F50FE58-CAED-43F0-93A0-23242A531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5EBC73-F10B-425A-875E-E840BE0BBC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3">
                                            <p:graphicEl>
                                              <a:dgm id="{715EBC73-F10B-425A-875E-E840BE0BBC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68A4BC1-74D2-43DA-9A92-42BEE683E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3000"/>
                                        <p:tgtEl>
                                          <p:spTgt spid="3">
                                            <p:graphicEl>
                                              <a:dgm id="{968A4BC1-74D2-43DA-9A92-42BEE683EB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9AADA53-B145-4236-B48E-94B3ED222A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3000"/>
                                        <p:tgtEl>
                                          <p:spTgt spid="3">
                                            <p:graphicEl>
                                              <a:dgm id="{F9AADA53-B145-4236-B48E-94B3ED222A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88E6509-7063-4FDC-8B27-64683992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3000"/>
                                        <p:tgtEl>
                                          <p:spTgt spid="3">
                                            <p:graphicEl>
                                              <a:dgm id="{188E6509-7063-4FDC-8B27-6468399272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10D15B8-2C2D-451C-B6B4-1D9A99046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3000"/>
                                        <p:tgtEl>
                                          <p:spTgt spid="3">
                                            <p:graphicEl>
                                              <a:dgm id="{410D15B8-2C2D-451C-B6B4-1D9A990465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F1F4A6D-0777-46C9-BFB1-3429403C22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3000"/>
                                        <p:tgtEl>
                                          <p:spTgt spid="3">
                                            <p:graphicEl>
                                              <a:dgm id="{5F1F4A6D-0777-46C9-BFB1-3429403C22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3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3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3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817D3C-2860-4253-BFAF-AA97392CE8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3000"/>
                                        <p:tgtEl>
                                          <p:spTgt spid="5">
                                            <p:graphicEl>
                                              <a:dgm id="{89817D3C-2860-4253-BFAF-AA97392CE8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EAF1E0B-5000-4051-AE3F-38C2DA6CDD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3000"/>
                                        <p:tgtEl>
                                          <p:spTgt spid="5">
                                            <p:graphicEl>
                                              <a:dgm id="{2EAF1E0B-5000-4051-AE3F-38C2DA6CDD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BF6A017-6FF2-43D7-9A1D-BE453D54B5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3000"/>
                                        <p:tgtEl>
                                          <p:spTgt spid="5">
                                            <p:graphicEl>
                                              <a:dgm id="{3BF6A017-6FF2-43D7-9A1D-BE453D54B5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C65CAC9-CF09-4DE7-B316-FFAF971B5A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3000"/>
                                        <p:tgtEl>
                                          <p:spTgt spid="5">
                                            <p:graphicEl>
                                              <a:dgm id="{AC65CAC9-CF09-4DE7-B316-FFAF971B5A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D68B158-B09F-41CB-ADB5-C89C806418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3000"/>
                                        <p:tgtEl>
                                          <p:spTgt spid="5">
                                            <p:graphicEl>
                                              <a:dgm id="{1D68B158-B09F-41CB-ADB5-C89C806418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178A02-417D-491F-9EA3-C604E3519E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3000"/>
                                        <p:tgtEl>
                                          <p:spTgt spid="5">
                                            <p:graphicEl>
                                              <a:dgm id="{37178A02-417D-491F-9EA3-C604E3519E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3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3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Graphic spid="3" grpId="0">
        <p:bldSub>
          <a:bldDgm bld="one"/>
        </p:bldSub>
      </p:bldGraphic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84" y="-57992"/>
            <a:ext cx="6400800" cy="79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41581422"/>
              </p:ext>
            </p:extLst>
          </p:nvPr>
        </p:nvGraphicFramePr>
        <p:xfrm>
          <a:off x="0" y="908720"/>
          <a:ext cx="914400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43608" y="836712"/>
            <a:ext cx="3763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 функциональной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2081072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872"/>
    </mc:Choice>
    <mc:Fallback xmlns="">
      <p:transition spd="slow" advTm="228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1">
        <p:bldSub>
          <a:bldChart bld="category"/>
        </p:bldSub>
      </p:bldGraphic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84" y="-57992"/>
            <a:ext cx="6400800" cy="79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33056528"/>
              </p:ext>
            </p:extLst>
          </p:nvPr>
        </p:nvGraphicFramePr>
        <p:xfrm>
          <a:off x="-25785" y="908720"/>
          <a:ext cx="9144000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764704"/>
            <a:ext cx="3579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 экономической классификации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156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72"/>
    </mc:Choice>
    <mc:Fallback xmlns="">
      <p:transition spd="slow" advTm="269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67544" y="476672"/>
            <a:ext cx="8064896" cy="936104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Глусского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района по экономической классификации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7740352" y="1652639"/>
            <a:ext cx="1187624" cy="32659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тыс.рублей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486677812"/>
              </p:ext>
            </p:extLst>
          </p:nvPr>
        </p:nvGraphicFramePr>
        <p:xfrm>
          <a:off x="0" y="1412004"/>
          <a:ext cx="4968552" cy="5329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942056274"/>
              </p:ext>
            </p:extLst>
          </p:nvPr>
        </p:nvGraphicFramePr>
        <p:xfrm>
          <a:off x="4427984" y="1412776"/>
          <a:ext cx="468052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4280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3726">
        <p14:prism/>
      </p:transition>
    </mc:Choice>
    <mc:Fallback xmlns="">
      <p:transition spd="slow" advTm="1372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ECEA22F-EF3E-448C-8F61-1E97B184C9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8">
                                            <p:graphicEl>
                                              <a:dgm id="{9ECEA22F-EF3E-448C-8F61-1E97B184C9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603FC26-BBCF-456B-A624-540208D97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8">
                                            <p:graphicEl>
                                              <a:dgm id="{7603FC26-BBCF-456B-A624-540208D97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733A02B-6520-4D20-887B-DD80834166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8">
                                            <p:graphicEl>
                                              <a:dgm id="{1733A02B-6520-4D20-887B-DD80834166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B51E7FF-BE4B-4A94-B6F6-60CFB5537E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3000"/>
                                        <p:tgtEl>
                                          <p:spTgt spid="8">
                                            <p:graphicEl>
                                              <a:dgm id="{BB51E7FF-BE4B-4A94-B6F6-60CFB5537E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3B08270-B549-41D3-9164-736099F31F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3000"/>
                                        <p:tgtEl>
                                          <p:spTgt spid="9">
                                            <p:graphicEl>
                                              <a:dgm id="{03B08270-B549-41D3-9164-736099F31F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9146CFD-99CE-4F53-BD50-C539518EAF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3000"/>
                                        <p:tgtEl>
                                          <p:spTgt spid="9">
                                            <p:graphicEl>
                                              <a:dgm id="{89146CFD-99CE-4F53-BD50-C539518EAF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CC63CA1-B32E-4C34-A683-D1BB09E365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3000"/>
                                        <p:tgtEl>
                                          <p:spTgt spid="9">
                                            <p:graphicEl>
                                              <a:dgm id="{7CC63CA1-B32E-4C34-A683-D1BB09E365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Graphic spid="8" grpId="0">
        <p:bldSub>
          <a:bldDgm bld="lvlAtOnce"/>
        </p:bldSub>
      </p:bldGraphic>
      <p:bldGraphic spid="9" grpId="0">
        <p:bldSub>
          <a:bldDgm bld="lvlAtOnc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1008112"/>
          </a:xfrm>
        </p:spPr>
        <p:txBody>
          <a:bodyPr/>
          <a:lstStyle/>
          <a:p>
            <a:pPr marL="0" indent="0" algn="ctr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Структура расходов бюджетов сельских Советов по экономической классификации</a:t>
            </a:r>
          </a:p>
        </p:txBody>
      </p:sp>
      <p:graphicFrame>
        <p:nvGraphicFramePr>
          <p:cNvPr id="6" name="Объект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63831214"/>
              </p:ext>
            </p:extLst>
          </p:nvPr>
        </p:nvGraphicFramePr>
        <p:xfrm>
          <a:off x="179512" y="1340768"/>
          <a:ext cx="8856984" cy="5329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658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9867">
        <p14:prism/>
      </p:transition>
    </mc:Choice>
    <mc:Fallback xmlns="">
      <p:transition spd="slow" advTm="2986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chart seriesIdx="3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6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6">
                                            <p:graphicEl>
                                              <a:chart seriesIdx="3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6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6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6">
                                            <p:graphicEl>
                                              <a:chart seriesIdx="3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6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6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6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6">
                                            <p:graphicEl>
                                              <a:chart seriesIdx="3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6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6">
                                            <p:graphicEl>
                                              <a:chart seriesIdx="1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6">
                                            <p:graphicEl>
                                              <a:chart seriesIdx="2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6">
                                            <p:graphicEl>
                                              <a:chart seriesIdx="3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6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6">
                                            <p:graphicEl>
                                              <a:chart seriesIdx="1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6">
                                            <p:graphicEl>
                                              <a:chart seriesIdx="2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6">
                                            <p:graphicEl>
                                              <a:chart seriesIdx="3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6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6">
                                            <p:graphicEl>
                                              <a:chart seriesIdx="1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6">
                                            <p:graphicEl>
                                              <a:chart seriesIdx="2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6">
                                            <p:graphicEl>
                                              <a:chart seriesIdx="3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Chart bld="categoryEl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3.7|3.6|6.5|3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3.9|2.8|2.7|2.5|2.4|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4.6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5760</TotalTime>
  <Words>251</Words>
  <Application>Microsoft Office PowerPoint</Application>
  <PresentationFormat>Экран (4:3)</PresentationFormat>
  <Paragraphs>66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Удельный вес поступлений  налоговых и неналоговых платежей  в консолидированный бюджет, %</vt:lpstr>
      <vt:lpstr>Поступления в общем объеме бюджета района, тыс. рублей 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бюджетов сельских Советов по экономической классификации</vt:lpstr>
      <vt:lpstr>Динамика расходов сельских Советов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Пигулевская Оксана</dc:creator>
  <cp:lastModifiedBy>Лукьянчук Светлана Александровна</cp:lastModifiedBy>
  <cp:revision>548</cp:revision>
  <cp:lastPrinted>2020-07-17T11:49:13Z</cp:lastPrinted>
  <dcterms:created xsi:type="dcterms:W3CDTF">2015-10-16T09:51:03Z</dcterms:created>
  <dcterms:modified xsi:type="dcterms:W3CDTF">2024-10-11T06:35:40Z</dcterms:modified>
</cp:coreProperties>
</file>