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6" r:id="rId2"/>
    <p:sldId id="394" r:id="rId3"/>
    <p:sldId id="373" r:id="rId4"/>
    <p:sldId id="384" r:id="rId5"/>
    <p:sldId id="385" r:id="rId6"/>
    <p:sldId id="386" r:id="rId7"/>
    <p:sldId id="397" r:id="rId8"/>
    <p:sldId id="396" r:id="rId9"/>
    <p:sldId id="388" r:id="rId10"/>
    <p:sldId id="372" r:id="rId11"/>
    <p:sldId id="390" r:id="rId12"/>
    <p:sldId id="392" r:id="rId13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71" autoAdjust="0"/>
    <p:restoredTop sz="94660"/>
  </p:normalViewPr>
  <p:slideViewPr>
    <p:cSldViewPr showGuides="1">
      <p:cViewPr varScale="1">
        <p:scale>
          <a:sx n="143" d="100"/>
          <a:sy n="143" d="100"/>
        </p:scale>
        <p:origin x="678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10.09.2025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hotoclub.by/images/main76/765087_main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6673"/>
            <a:ext cx="4013937" cy="518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2987824" y="987574"/>
            <a:ext cx="5749420" cy="158417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3606841" y="1419622"/>
            <a:ext cx="5035914" cy="810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ДЕНЬ НАРОДНОГО ЕДИНСТВА:</a:t>
            </a:r>
            <a:b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ЗНАЧЕНИЕ МИРА И СОГЛАСИЯ</a:t>
            </a:r>
            <a:endParaRPr lang="ru-RU" sz="25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275856" y="1172259"/>
            <a:ext cx="180020" cy="1255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7751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сентябрь 2025 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483518"/>
            <a:ext cx="576064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БЕЛОРУССКИЕ ИНИЦИАТИВЫ ПО УКРЕПЛЕНИЮ ГЛОБАЛЬНОЙ БЕЗОПАСНОСТИ</a:t>
            </a:r>
          </a:p>
          <a:p>
            <a:endParaRPr lang="ru-RU" dirty="0">
              <a:solidFill>
                <a:schemeClr val="bg1"/>
              </a:solidFill>
            </a:endParaRPr>
          </a:p>
          <a:p>
            <a:r>
              <a:rPr lang="ru-RU" b="1" dirty="0">
                <a:solidFill>
                  <a:schemeClr val="bg1"/>
                </a:solidFill>
              </a:rPr>
              <a:t>Новая дипломатическая инициатива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«</a:t>
            </a:r>
            <a:r>
              <a:rPr lang="ru-RU" b="1" dirty="0">
                <a:solidFill>
                  <a:schemeClr val="bg1"/>
                </a:solidFill>
              </a:rPr>
              <a:t>Евразийская хартия многообразия и многополярности в XXI веке»</a:t>
            </a:r>
            <a:endParaRPr lang="ru-RU" dirty="0">
              <a:solidFill>
                <a:schemeClr val="bg1"/>
              </a:solidFill>
            </a:endParaRPr>
          </a:p>
          <a:p>
            <a:pPr>
              <a:lnSpc>
                <a:spcPts val="2400"/>
              </a:lnSpc>
            </a:pPr>
            <a:r>
              <a:rPr lang="ru-RU" dirty="0">
                <a:solidFill>
                  <a:schemeClr val="bg1"/>
                </a:solidFill>
              </a:rPr>
              <a:t>получает поддержку ключевых международных организаций: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ШОС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БРИКС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ЕС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АСЕАН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СНГ</a:t>
            </a:r>
            <a:br>
              <a:rPr lang="ru-RU" dirty="0">
                <a:solidFill>
                  <a:schemeClr val="bg1"/>
                </a:solidFill>
              </a:rPr>
            </a:br>
            <a:r>
              <a:rPr lang="ru-RU" dirty="0">
                <a:solidFill>
                  <a:schemeClr val="bg1"/>
                </a:solidFill>
              </a:rPr>
              <a:t>✓ ЕАЭС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6016" y="3003798"/>
            <a:ext cx="4427984" cy="1656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932040" y="3093226"/>
            <a:ext cx="421196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b="1" dirty="0"/>
              <a:t>Беларусь - страна, проводящая открытые экспертные дискуссии по вопросам: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международной безопасности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многополярного мироустройства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500" dirty="0"/>
              <a:t>гармонизации межгосударственных отношений</a:t>
            </a:r>
          </a:p>
        </p:txBody>
      </p:sp>
    </p:spTree>
    <p:extLst>
      <p:ext uri="{BB962C8B-B14F-4D97-AF65-F5344CB8AC3E}">
        <p14:creationId xmlns:p14="http://schemas.microsoft.com/office/powerpoint/2010/main" val="19265452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42791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/>
          <p:cNvSpPr txBox="1"/>
          <p:nvPr/>
        </p:nvSpPr>
        <p:spPr>
          <a:xfrm>
            <a:off x="3594488" y="-164554"/>
            <a:ext cx="112152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7804158" y="2557229"/>
            <a:ext cx="12336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0" b="1" i="1" dirty="0">
                <a:solidFill>
                  <a:schemeClr val="bg1"/>
                </a:solidFill>
              </a:rPr>
              <a:t>“</a:t>
            </a:r>
            <a:endParaRPr lang="ru-RU" sz="14000" b="1" i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572000" y="525634"/>
            <a:ext cx="439322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дадзеным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нам Богам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кавалачку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зямлі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наш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адзіны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дом.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гэты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дом не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прадаецца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за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грошы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далей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гарадскія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кварталы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вёскі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будучыні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дарогі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заводы,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станцыі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метро і школы.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Будзем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мадэрнізаваць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сельскую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гаспадарку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развіваць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навуку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адукацыю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медыцыну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Рабіць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усё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каб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краіна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станавілася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яшчэ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больш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прыгожай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ўтульнай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нас,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нашых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дзяцей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ўнукаў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 І,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самае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галоўнае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мы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абавязкова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захаваем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для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нашчадкаў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мірнае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неба над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нашымі</a:t>
            </a:r>
            <a:r>
              <a:rPr lang="ru-RU" sz="16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600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дамамі</a:t>
            </a:r>
            <a:endParaRPr lang="ru-RU" sz="1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97979" y="4227934"/>
            <a:ext cx="39364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2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200" i="1" dirty="0">
                <a:solidFill>
                  <a:schemeClr val="bg1"/>
                </a:solidFill>
              </a:rPr>
              <a:t> </a:t>
            </a:r>
          </a:p>
          <a:p>
            <a:r>
              <a:rPr lang="ru-RU" sz="1200" i="1" dirty="0">
                <a:solidFill>
                  <a:schemeClr val="bg1"/>
                </a:solidFill>
              </a:rPr>
              <a:t>в ходе акции «Марафон единства» в «Минск-Арене»</a:t>
            </a:r>
            <a:br>
              <a:rPr lang="ru-RU" sz="1200" i="1" dirty="0">
                <a:solidFill>
                  <a:schemeClr val="bg1"/>
                </a:solidFill>
              </a:rPr>
            </a:br>
            <a:r>
              <a:rPr lang="ru-RU" sz="1200" i="1" dirty="0">
                <a:solidFill>
                  <a:schemeClr val="bg1"/>
                </a:solidFill>
              </a:rPr>
              <a:t>24 января 2025 г. </a:t>
            </a:r>
            <a:endParaRPr lang="ru-RU" sz="1200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26664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 rot="5400000">
            <a:off x="1092521" y="-719127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716999" y="3873776"/>
            <a:ext cx="7981668" cy="1038596"/>
            <a:chOff x="581166" y="2060389"/>
            <a:chExt cx="7981668" cy="1038596"/>
          </a:xfrm>
        </p:grpSpPr>
        <p:sp>
          <p:nvSpPr>
            <p:cNvPr id="5" name="Прямоугольник 4"/>
            <p:cNvSpPr/>
            <p:nvPr/>
          </p:nvSpPr>
          <p:spPr>
            <a:xfrm>
              <a:off x="581166" y="2060389"/>
              <a:ext cx="7981668" cy="1038596"/>
            </a:xfrm>
            <a:prstGeom prst="rect">
              <a:avLst/>
            </a:prstGeom>
            <a:solidFill>
              <a:srgbClr val="182C7F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50" name="Picture 2" descr="D:\Академия управления\фото1\лого академии.pn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301" y="2289565"/>
              <a:ext cx="2727398" cy="5657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92" y="1254716"/>
            <a:ext cx="1796840" cy="179991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60375" y="3020436"/>
            <a:ext cx="2370148" cy="6357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«17 сентября – День народного единства» (сентябрь 2021 г.)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5626" y="1203599"/>
            <a:ext cx="1798014" cy="1780387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061573" y="3020436"/>
            <a:ext cx="3366120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«Единство белорусского народа – основополагающий фактор сохранения и укрепления суверенитета и независимости страны» (сентябрь 2023 г.)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/>
          <a:srcRect l="3429" t="2803" r="2095" b="3091"/>
          <a:stretch/>
        </p:blipFill>
        <p:spPr>
          <a:xfrm>
            <a:off x="6792834" y="1203599"/>
            <a:ext cx="1739606" cy="1739606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6490296" y="3035735"/>
            <a:ext cx="2404693" cy="8168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Материал к ЕДИ на тему «Мы вместе навсегда: к 85-летию воссоединения Западной Беларуси и БССР» (сентябрь 2024 г.)</a:t>
            </a:r>
          </a:p>
        </p:txBody>
      </p:sp>
    </p:spTree>
    <p:extLst>
      <p:ext uri="{BB962C8B-B14F-4D97-AF65-F5344CB8AC3E}">
        <p14:creationId xmlns:p14="http://schemas.microsoft.com/office/powerpoint/2010/main" val="29501822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День народного единства __ Беларусь 2023 __ Могилевская область (360p)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8" y="0"/>
            <a:ext cx="915114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966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956598" y="771550"/>
            <a:ext cx="4752527" cy="2759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600"/>
              </a:lnSpc>
            </a:pPr>
            <a:r>
              <a:rPr lang="ru-RU" sz="2500" b="1" i="1" dirty="0">
                <a:solidFill>
                  <a:schemeClr val="bg1"/>
                </a:solidFill>
              </a:rPr>
              <a:t>Не было бы этого воссоединения, не было бы у нас ни Дня Победы, ни Дня Независимости. Нас бы не было. Потому что не было бы той земли, на которой предки наши родились и которую своим трудом возделывали</a:t>
            </a:r>
            <a:endParaRPr lang="ru-RU" sz="25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9299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172400" y="1961421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85198" y="3921318"/>
            <a:ext cx="48649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endParaRPr lang="ru-RU" sz="14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4481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-513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99992" y="282747"/>
            <a:ext cx="4444777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700" b="1" dirty="0">
                <a:solidFill>
                  <a:srgbClr val="0A0A7C"/>
                </a:solidFill>
              </a:rPr>
              <a:t>ИСТОРИЯ ПРАЗДНОВАНИЯ 17 СЕНТЯБРЯ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>
                <a:solidFill>
                  <a:srgbClr val="0A0A7C"/>
                </a:solidFill>
              </a:rPr>
              <a:t>1939-1940 ГГ.: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>
                <a:solidFill>
                  <a:srgbClr val="0A0A7C"/>
                </a:solidFill>
              </a:rPr>
              <a:t>Народное собрание Западной Белоруссии провозгласило 17 сентября </a:t>
            </a:r>
            <a:r>
              <a:rPr lang="ru-RU" sz="1700" b="1" dirty="0">
                <a:solidFill>
                  <a:srgbClr val="0A0A7C"/>
                </a:solidFill>
              </a:rPr>
              <a:t>Днём освобождения</a:t>
            </a:r>
            <a:r>
              <a:rPr lang="ru-RU" sz="1700" dirty="0">
                <a:solidFill>
                  <a:srgbClr val="0A0A7C"/>
                </a:solidFill>
              </a:rPr>
              <a:t> от гнёта буржуазии и помещиков;</a:t>
            </a:r>
          </a:p>
          <a:p>
            <a:pPr>
              <a:lnSpc>
                <a:spcPts val="1800"/>
              </a:lnSpc>
            </a:pPr>
            <a:r>
              <a:rPr lang="ru-RU" sz="1700" dirty="0">
                <a:solidFill>
                  <a:srgbClr val="0A0A7C"/>
                </a:solidFill>
              </a:rPr>
              <a:t>в 1940 году в БССР праздник отмечался </a:t>
            </a:r>
            <a:r>
              <a:rPr lang="ru-RU" sz="1700" b="1" dirty="0">
                <a:solidFill>
                  <a:srgbClr val="0A0A7C"/>
                </a:solidFill>
              </a:rPr>
              <a:t>массово и торжественно</a:t>
            </a:r>
            <a:r>
              <a:rPr lang="ru-RU" sz="1700" dirty="0">
                <a:solidFill>
                  <a:srgbClr val="0A0A7C"/>
                </a:solidFill>
              </a:rPr>
              <a:t>.</a:t>
            </a:r>
            <a:endParaRPr lang="ru-RU" sz="1700" b="1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endParaRPr lang="ru-RU" sz="1700" b="1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b="1" dirty="0">
                <a:solidFill>
                  <a:srgbClr val="0A0A7C"/>
                </a:solidFill>
              </a:rPr>
              <a:t>ПОСЛЕВОЕННЫЙ ПЕРИОД:</a:t>
            </a:r>
            <a:endParaRPr lang="ru-RU" sz="1700" dirty="0">
              <a:solidFill>
                <a:srgbClr val="0A0A7C"/>
              </a:solidFill>
            </a:endParaRPr>
          </a:p>
          <a:p>
            <a:pPr>
              <a:lnSpc>
                <a:spcPts val="1800"/>
              </a:lnSpc>
            </a:pPr>
            <a:r>
              <a:rPr lang="ru-RU" sz="1700" dirty="0">
                <a:solidFill>
                  <a:srgbClr val="0A0A7C"/>
                </a:solidFill>
              </a:rPr>
              <a:t>последнее общесоюзное </a:t>
            </a:r>
            <a:br>
              <a:rPr lang="ru-RU" sz="1700" dirty="0">
                <a:solidFill>
                  <a:srgbClr val="0A0A7C"/>
                </a:solidFill>
              </a:rPr>
            </a:br>
            <a:r>
              <a:rPr lang="ru-RU" sz="1700" dirty="0">
                <a:solidFill>
                  <a:srgbClr val="0A0A7C"/>
                </a:solidFill>
              </a:rPr>
              <a:t>празднование – </a:t>
            </a:r>
            <a:r>
              <a:rPr lang="ru-RU" sz="1700" b="1" dirty="0">
                <a:solidFill>
                  <a:srgbClr val="0A0A7C"/>
                </a:solidFill>
              </a:rPr>
              <a:t>1949 год</a:t>
            </a:r>
            <a:r>
              <a:rPr lang="ru-RU" sz="1700" dirty="0">
                <a:solidFill>
                  <a:srgbClr val="0A0A7C"/>
                </a:solidFill>
              </a:rPr>
              <a:t>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42791" y="-20538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5400000">
            <a:off x="5570694" y="1302700"/>
            <a:ext cx="1134452" cy="601216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 flipH="1">
            <a:off x="8846953" y="203473"/>
            <a:ext cx="126550" cy="46754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Прямоугольник 2"/>
          <p:cNvSpPr/>
          <p:nvPr/>
        </p:nvSpPr>
        <p:spPr>
          <a:xfrm>
            <a:off x="3294195" y="3862663"/>
            <a:ext cx="5740921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50" i="1" dirty="0">
                <a:solidFill>
                  <a:schemeClr val="bg1"/>
                </a:solidFill>
              </a:rPr>
              <a:t>Указом Президента Республики Беларусь от 7 июня 2021 г. № 206 дата 17 сентября обрела статус государственного праздника – </a:t>
            </a:r>
            <a:r>
              <a:rPr lang="ru-RU" sz="1650" b="1" i="1" dirty="0">
                <a:solidFill>
                  <a:schemeClr val="bg1"/>
                </a:solidFill>
              </a:rPr>
              <a:t>Дня народного единства</a:t>
            </a:r>
            <a:endParaRPr lang="ru-RU" sz="165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49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D:\Академия управления\2025\Сентябрь\6a97404f-00e2-401f-80ba-286f082a20c7-xl-___webp_192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-22257"/>
            <a:ext cx="3686808" cy="5168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627535"/>
            <a:ext cx="5173356" cy="237626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3923928" y="843558"/>
            <a:ext cx="46758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Согласно результатам исследования, проведенного Институтом социологии НАН Беларуси в 2024 году, подавляющее большинство белорусов (75,6%) разделяет заложенные идейные смыслы в государственный праздник – День народного единства.</a:t>
            </a: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0"/>
            <a:ext cx="435169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8676456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3949220" y="3291830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i="1" dirty="0"/>
              <a:t>При этом показатели ответов респондентов имеют позитивную тенденцию в сторону увеличения </a:t>
            </a:r>
            <a:br>
              <a:rPr lang="ru-RU" i="1" dirty="0"/>
            </a:br>
            <a:r>
              <a:rPr lang="ru-RU" i="1" dirty="0"/>
              <a:t>по сравнению с предыдущими годами.</a:t>
            </a:r>
            <a:endParaRPr lang="ru-RU" dirty="0"/>
          </a:p>
        </p:txBody>
      </p:sp>
      <p:sp>
        <p:nvSpPr>
          <p:cNvPr id="2" name="AutoShape 2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s3-minsk.becloud.by/media-assets/news-by/c6b11d18-80c0-459f-ae1c-60ec334acdd0/conversions/6a97404f-00e2-401f-80ba-286f082a20c7-xl-___webp_1920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79568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4816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6245929" y="1976491"/>
            <a:ext cx="2016225" cy="377991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436096" y="338051"/>
            <a:ext cx="3528392" cy="24468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700" b="1" dirty="0">
                <a:solidFill>
                  <a:srgbClr val="0A0A7C"/>
                </a:solidFill>
              </a:rPr>
              <a:t>Старт общественно-культурной акции «Марафон единства» был объявлен Президентом Республики Беларусь </a:t>
            </a:r>
            <a:r>
              <a:rPr lang="ru-RU" sz="1700" b="1" dirty="0" err="1">
                <a:solidFill>
                  <a:srgbClr val="0A0A7C"/>
                </a:solidFill>
              </a:rPr>
              <a:t>А.Г.Лукашенко</a:t>
            </a:r>
            <a:r>
              <a:rPr lang="ru-RU" sz="1700" b="1" dirty="0">
                <a:solidFill>
                  <a:srgbClr val="0A0A7C"/>
                </a:solidFill>
              </a:rPr>
              <a:t> 17 сентября 2024 г. </a:t>
            </a:r>
            <a:r>
              <a:rPr lang="ru-RU" sz="1700" dirty="0"/>
              <a:t>на торжественном мероприятии ко Дню народного единства в «Минск-Арене». Финал прошел с 20 по 25 января 2025 г. в </a:t>
            </a:r>
            <a:r>
              <a:rPr lang="ru-RU" sz="1700" dirty="0" err="1"/>
              <a:t>г.Минске</a:t>
            </a:r>
            <a:r>
              <a:rPr lang="ru-RU" sz="1700" dirty="0"/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08104" y="2935712"/>
            <a:ext cx="352839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Большой интерес вызывали у людей такие проекты, как «Разам </a:t>
            </a:r>
            <a:r>
              <a:rPr lang="ru-RU" sz="1400" i="1" dirty="0" err="1">
                <a:solidFill>
                  <a:schemeClr val="bg1"/>
                </a:solidFill>
              </a:rPr>
              <a:t>працуем</a:t>
            </a:r>
            <a:r>
              <a:rPr lang="ru-RU" sz="1400" i="1" dirty="0">
                <a:solidFill>
                  <a:schemeClr val="bg1"/>
                </a:solidFill>
              </a:rPr>
              <a:t>, разам </a:t>
            </a:r>
            <a:r>
              <a:rPr lang="ru-RU" sz="1400" i="1" dirty="0" err="1">
                <a:solidFill>
                  <a:schemeClr val="bg1"/>
                </a:solidFill>
              </a:rPr>
              <a:t>спяваем</a:t>
            </a:r>
            <a:r>
              <a:rPr lang="ru-RU" sz="1400" i="1" dirty="0">
                <a:solidFill>
                  <a:schemeClr val="bg1"/>
                </a:solidFill>
              </a:rPr>
              <a:t>», открытый конкурс рисунка учащихся начальных классов «Мы вместе», республиканский конкурс сочинений на тему «Что такое единство», городские </a:t>
            </a:r>
            <a:r>
              <a:rPr lang="ru-RU" sz="1400" i="1" dirty="0" err="1">
                <a:solidFill>
                  <a:schemeClr val="bg1"/>
                </a:solidFill>
              </a:rPr>
              <a:t>квесты</a:t>
            </a:r>
            <a:r>
              <a:rPr lang="ru-RU" sz="1400" i="1" dirty="0">
                <a:solidFill>
                  <a:schemeClr val="bg1"/>
                </a:solidFill>
              </a:rPr>
              <a:t> «Это все мое родное» и др.</a:t>
            </a:r>
            <a:endParaRPr lang="ru-RU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418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6707" y="2545435"/>
            <a:ext cx="43924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 последние 15 лет количество вооруженных конфликтов почти удвоилось. Только за 2024 год UCDP зарегистрировала 61 конфликт, в том числе 11 полномасштабных войн.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3568" y="699542"/>
            <a:ext cx="54726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По данным специалистов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проекта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Uppsala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Conflict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Data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Program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*, количество войн достигло рекордного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уровня со времен Второй мировой. При этом в 2024 году 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в мире произошло самое большое количество войн и вооруженных конфликтов за всю историю наблюдений.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448442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*UCDP, одна из ведущих и авторитетных организаций по учету войн и вооруженных конфликтов, Швеция</a:t>
            </a:r>
          </a:p>
        </p:txBody>
      </p:sp>
    </p:spTree>
    <p:extLst>
      <p:ext uri="{BB962C8B-B14F-4D97-AF65-F5344CB8AC3E}">
        <p14:creationId xmlns:p14="http://schemas.microsoft.com/office/powerpoint/2010/main" val="21049892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r="27337" b="2229"/>
          <a:stretch/>
        </p:blipFill>
        <p:spPr>
          <a:xfrm>
            <a:off x="4572000" y="-7987"/>
            <a:ext cx="4577365" cy="517202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-10716" y="-7987"/>
            <a:ext cx="4582716" cy="515947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596207" y="4298627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388424" y="0"/>
            <a:ext cx="346722" cy="699542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385341"/>
            <a:ext cx="396044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ДИНАМИКА ПРЕСТУПНОСТИ В РЕСПУБЛИКЕ БЕЛАРУСЬ ПО ДАННЫМ МИНИСТЕРСТВА ВНУТРЕННИХ ДЕЛ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ОСНОВНЫЕ ПОКАЗАТЕЛИ: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Снижение общего числа преступлений </a:t>
            </a:r>
            <a:b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 15,8%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Положительная тенденция наблюдается </a:t>
            </a: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во всех регионах</a:t>
            </a: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страны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КЛЮЧЕВЫЕ УЛУЧШЕНИЯ: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Меньше преступлений в общественных местах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Снижение правонарушений среди несовершеннолетних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Уменьшение рецидивной преступности</a:t>
            </a:r>
            <a:b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✔ Сокращение числа преступлений в состоянии алкогольного опьянения</a:t>
            </a:r>
          </a:p>
        </p:txBody>
      </p:sp>
    </p:spTree>
    <p:extLst>
      <p:ext uri="{BB962C8B-B14F-4D97-AF65-F5344CB8AC3E}">
        <p14:creationId xmlns:p14="http://schemas.microsoft.com/office/powerpoint/2010/main" val="3542781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3568" y="4227934"/>
            <a:ext cx="296762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 rot="5400000">
            <a:off x="8346559" y="4228693"/>
            <a:ext cx="296762" cy="129812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 rot="5400000" flipH="1">
            <a:off x="8145606" y="-675275"/>
            <a:ext cx="91630" cy="190515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5536" y="555526"/>
            <a:ext cx="8568953" cy="1431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A0A7C"/>
                </a:solidFill>
              </a:rPr>
              <a:t>НА БЕЛОРУССКОЙ ЗЕМЛЕ В МИРЕ И СОГЛАСИИ В ДУХЕ ДОБРОСОСЕДСТВА ТРУДЯТСЯ, СОЗДАЮТ СЕМЬИ, РАСТЯТ ДЕТЕЙ ПРЕДСТАВИТЕЛИ 156 НАЦИОНАЛЬНОСТЕЙ.</a:t>
            </a:r>
          </a:p>
          <a:p>
            <a:endParaRPr lang="ru-RU" sz="1700" dirty="0"/>
          </a:p>
          <a:p>
            <a:r>
              <a:rPr lang="ru-RU" sz="1700" dirty="0"/>
              <a:t>В нашей стране зарегистрировано </a:t>
            </a:r>
            <a:r>
              <a:rPr lang="ru-RU" sz="1700" b="1" dirty="0"/>
              <a:t>25 конфессий и религиозных направлений</a:t>
            </a:r>
            <a:r>
              <a:rPr lang="ru-RU" sz="1700" dirty="0"/>
              <a:t>. Общая численность религиозных организаций в настоящее время составляет порядка </a:t>
            </a:r>
            <a:r>
              <a:rPr lang="ru-RU" sz="1700" b="1" dirty="0"/>
              <a:t>3,5 тыс</a:t>
            </a:r>
            <a:r>
              <a:rPr lang="ru-RU" sz="1700" dirty="0"/>
              <a:t>. </a:t>
            </a:r>
            <a:endParaRPr lang="ru-RU" sz="1700" i="1" dirty="0"/>
          </a:p>
        </p:txBody>
      </p:sp>
    </p:spTree>
    <p:extLst>
      <p:ext uri="{BB962C8B-B14F-4D97-AF65-F5344CB8AC3E}">
        <p14:creationId xmlns:p14="http://schemas.microsoft.com/office/powerpoint/2010/main" val="34988725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10573</TotalTime>
  <Words>714</Words>
  <Application>Microsoft Office PowerPoint</Application>
  <PresentationFormat>Экран (16:9)</PresentationFormat>
  <Paragraphs>51</Paragraphs>
  <Slides>12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Тычина Мария Станиславовна</cp:lastModifiedBy>
  <cp:revision>473</cp:revision>
  <dcterms:created xsi:type="dcterms:W3CDTF">2024-07-24T10:48:12Z</dcterms:created>
  <dcterms:modified xsi:type="dcterms:W3CDTF">2025-09-10T11:08:08Z</dcterms:modified>
</cp:coreProperties>
</file>